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97" r:id="rId2"/>
    <p:sldId id="489" r:id="rId3"/>
    <p:sldId id="452" r:id="rId4"/>
    <p:sldId id="453" r:id="rId5"/>
    <p:sldId id="534" r:id="rId6"/>
    <p:sldId id="454" r:id="rId7"/>
    <p:sldId id="455" r:id="rId8"/>
    <p:sldId id="456" r:id="rId9"/>
    <p:sldId id="457" r:id="rId10"/>
    <p:sldId id="458" r:id="rId11"/>
    <p:sldId id="459" r:id="rId12"/>
    <p:sldId id="533" r:id="rId13"/>
    <p:sldId id="363" r:id="rId14"/>
    <p:sldId id="464" r:id="rId15"/>
    <p:sldId id="463" r:id="rId16"/>
    <p:sldId id="465" r:id="rId17"/>
    <p:sldId id="466" r:id="rId18"/>
    <p:sldId id="468" r:id="rId19"/>
    <p:sldId id="470" r:id="rId20"/>
    <p:sldId id="471" r:id="rId21"/>
    <p:sldId id="472" r:id="rId22"/>
    <p:sldId id="473" r:id="rId23"/>
    <p:sldId id="476" r:id="rId24"/>
    <p:sldId id="524" r:id="rId25"/>
    <p:sldId id="477" r:id="rId26"/>
    <p:sldId id="376" r:id="rId27"/>
    <p:sldId id="532" r:id="rId28"/>
    <p:sldId id="479" r:id="rId29"/>
    <p:sldId id="480" r:id="rId30"/>
    <p:sldId id="481" r:id="rId31"/>
    <p:sldId id="482" r:id="rId32"/>
    <p:sldId id="483" r:id="rId33"/>
    <p:sldId id="491" r:id="rId34"/>
    <p:sldId id="484" r:id="rId35"/>
    <p:sldId id="486" r:id="rId36"/>
    <p:sldId id="525" r:id="rId37"/>
    <p:sldId id="531" r:id="rId38"/>
    <p:sldId id="518" r:id="rId39"/>
    <p:sldId id="519" r:id="rId40"/>
    <p:sldId id="520" r:id="rId41"/>
    <p:sldId id="393" r:id="rId42"/>
    <p:sldId id="394" r:id="rId43"/>
    <p:sldId id="395" r:id="rId44"/>
    <p:sldId id="530" r:id="rId45"/>
    <p:sldId id="526" r:id="rId46"/>
    <p:sldId id="527" r:id="rId47"/>
    <p:sldId id="528" r:id="rId48"/>
    <p:sldId id="529" r:id="rId49"/>
    <p:sldId id="498" r:id="rId50"/>
    <p:sldId id="499" r:id="rId51"/>
    <p:sldId id="500" r:id="rId52"/>
    <p:sldId id="501" r:id="rId53"/>
    <p:sldId id="511" r:id="rId54"/>
    <p:sldId id="515" r:id="rId55"/>
    <p:sldId id="512" r:id="rId56"/>
    <p:sldId id="513" r:id="rId57"/>
    <p:sldId id="514" r:id="rId58"/>
    <p:sldId id="516" r:id="rId59"/>
    <p:sldId id="517" r:id="rId60"/>
    <p:sldId id="509" r:id="rId61"/>
    <p:sldId id="521" r:id="rId6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6" d="100"/>
          <a:sy n="106" d="100"/>
        </p:scale>
        <p:origin x="1722" y="102"/>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C0A60C-850A-4EA4-9C14-A8FE98B94505}" type="datetimeFigureOut">
              <a:rPr lang="en-US" smtClean="0"/>
              <a:t>11/26/2018</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11/26/2018</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11/26/2018</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11/26/2018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pPr/>
              <a:t>‹#›</a:t>
            </a:fld>
            <a:endParaRPr lang="en-US"/>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lang="en-US" sz="4800" dirty="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t>11/26/2018</a:t>
            </a:fld>
            <a:endParaRPr lang="en-US" dirty="0"/>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5903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11/26/2018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11/26/2018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11/26/2018</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11/26/2018</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11/26/2018</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11/26/2018</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11/26/2018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11/26/2018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11/26/2018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11/26/2018</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0" y="2673046"/>
            <a:ext cx="4314825" cy="2554545"/>
          </a:xfrm>
          <a:prstGeom prst="rect">
            <a:avLst/>
          </a:prstGeom>
          <a:noFill/>
        </p:spPr>
        <p:txBody>
          <a:bodyPr wrap="square" rtlCol="0">
            <a:spAutoFit/>
          </a:bodyPr>
          <a:lstStyle/>
          <a:p>
            <a:pPr marL="112713" indent="-112713"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Compound words (tokenization) change meaning</a:t>
            </a:r>
          </a:p>
          <a:p>
            <a:pPr marL="573088" lvl="1" indent="-115888" defTabSz="457200">
              <a:buFont typeface="Arial"/>
              <a:buChar char="•"/>
            </a:pPr>
            <a:r>
              <a:rPr lang="en-US" sz="1600" kern="1200" dirty="0">
                <a:solidFill>
                  <a:prstClr val="black"/>
                </a:solidFill>
                <a:latin typeface="+mj-lt"/>
                <a:ea typeface="Arial Unicode MS" panose="020B0604020202020204" pitchFamily="34" charset="-128"/>
                <a:cs typeface="Arial Unicode MS" panose="020B0604020202020204" pitchFamily="34" charset="-128"/>
              </a:rPr>
              <a:t>“not bad” versus “bad”</a:t>
            </a:r>
          </a:p>
          <a:p>
            <a:pPr marL="112713" indent="-112713"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Disambiguation</a:t>
            </a:r>
            <a:endParaRPr lang="en-US" sz="1200" kern="1200" dirty="0">
              <a:solidFill>
                <a:prstClr val="black"/>
              </a:solidFill>
              <a:latin typeface="+mj-lt"/>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Sarcasm</a:t>
            </a:r>
          </a:p>
          <a:p>
            <a:pPr marL="573088" lvl="1" indent="-115888"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“I like it…NOT!”</a:t>
            </a:r>
          </a:p>
          <a:p>
            <a:pPr marL="115888" indent="-115888"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Cultural differences</a:t>
            </a:r>
          </a:p>
          <a:p>
            <a:pPr marL="573088" lvl="1" indent="-115888"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“It’s wicked good” (in Boston) </a:t>
            </a:r>
          </a:p>
        </p:txBody>
      </p:sp>
      <p:grpSp>
        <p:nvGrpSpPr>
          <p:cNvPr id="8" name="Group 7"/>
          <p:cNvGrpSpPr/>
          <p:nvPr/>
        </p:nvGrpSpPr>
        <p:grpSpPr>
          <a:xfrm>
            <a:off x="4520350" y="2469070"/>
            <a:ext cx="4506123" cy="2173261"/>
            <a:chOff x="2697930" y="944250"/>
            <a:chExt cx="4506123" cy="2173261"/>
          </a:xfrm>
        </p:grpSpPr>
        <p:sp>
          <p:nvSpPr>
            <p:cNvPr id="9" name="TextBox 8"/>
            <p:cNvSpPr txBox="1"/>
            <p:nvPr/>
          </p:nvSpPr>
          <p:spPr>
            <a:xfrm>
              <a:off x="2697930" y="1917182"/>
              <a:ext cx="4506123" cy="1200329"/>
            </a:xfrm>
            <a:prstGeom prst="rect">
              <a:avLst/>
            </a:prstGeom>
            <a:noFill/>
          </p:spPr>
          <p:txBody>
            <a:bodyPr wrap="square" rtlCol="0">
              <a:spAutoFit/>
            </a:bodyPr>
            <a:lstStyle/>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I cooked waterfowl to eat.</a:t>
              </a:r>
            </a:p>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Duck!!</a:t>
              </a:r>
            </a:p>
          </p:txBody>
        </p:sp>
        <p:sp>
          <p:nvSpPr>
            <p:cNvPr id="10" name="Title 1"/>
            <p:cNvSpPr txBox="1">
              <a:spLocks/>
            </p:cNvSpPr>
            <p:nvPr/>
          </p:nvSpPr>
          <p:spPr>
            <a:xfrm>
              <a:off x="2896857" y="944250"/>
              <a:ext cx="4108268"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r>
                <a:rPr lang="en-US" sz="3600" u="sng" dirty="0">
                  <a:solidFill>
                    <a:prstClr val="black"/>
                  </a:solidFill>
                  <a:latin typeface="+mj-lt"/>
                  <a:cs typeface="Arial Unicode MS" panose="020B0604020202020204" pitchFamily="34" charset="-128"/>
                </a:rPr>
                <a:t>“I made her duck.”</a:t>
              </a:r>
            </a:p>
          </p:txBody>
        </p:sp>
      </p:gr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Footer Placeholder 5">
            <a:extLst>
              <a:ext uri="{FF2B5EF4-FFF2-40B4-BE49-F238E27FC236}">
                <a16:creationId xmlns:a16="http://schemas.microsoft.com/office/drawing/2014/main" id="{9C76C897-FC00-47D4-B0A8-DCE8CA29708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09824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The channel will have an impact on term uses, spelling, and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Text Sources</a:t>
            </a:r>
          </a:p>
        </p:txBody>
      </p:sp>
      <p:sp>
        <p:nvSpPr>
          <p:cNvPr id="21" name="Footer Placeholder 5">
            <a:extLst>
              <a:ext uri="{FF2B5EF4-FFF2-40B4-BE49-F238E27FC236}">
                <a16:creationId xmlns:a16="http://schemas.microsoft.com/office/drawing/2014/main" id="{C452A7D3-6191-4948-802F-B54F216B9BD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14861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11/26/2018</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12</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6824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11/26/2018</a:t>
            </a:fld>
            <a:endParaRPr lang="en-US"/>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
        <p:nvSpPr>
          <p:cNvPr id="14" name="Footer Placeholder 5">
            <a:extLst>
              <a:ext uri="{FF2B5EF4-FFF2-40B4-BE49-F238E27FC236}">
                <a16:creationId xmlns:a16="http://schemas.microsoft.com/office/drawing/2014/main" id="{7CF42E13-F741-47C0-ABF2-930A6A83844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82929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sz="3600" dirty="0"/>
              <a:t>1_Keyword_Scanning.R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337464"/>
              <a:ext cx="5778883" cy="34990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593769"/>
              <a:ext cx="5778883" cy="3163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546727"/>
              <a:ext cx="5778883" cy="337618"/>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
        <p:nvSpPr>
          <p:cNvPr id="21" name="Footer Placeholder 5">
            <a:extLst>
              <a:ext uri="{FF2B5EF4-FFF2-40B4-BE49-F238E27FC236}">
                <a16:creationId xmlns:a16="http://schemas.microsoft.com/office/drawing/2014/main" id="{695F3418-3960-4323-9F9F-D885ACE3F69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1983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1_Keyword_Scanning_revised.R</a:t>
            </a:r>
          </a:p>
        </p:txBody>
      </p:sp>
      <p:sp>
        <p:nvSpPr>
          <p:cNvPr id="7" name="Footer Placeholder 5">
            <a:extLst>
              <a:ext uri="{FF2B5EF4-FFF2-40B4-BE49-F238E27FC236}">
                <a16:creationId xmlns:a16="http://schemas.microsoft.com/office/drawing/2014/main" id="{6949CF44-33B9-4197-A954-AA48AD0D1CA2}"/>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0415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
        <p:nvSpPr>
          <p:cNvPr id="8" name="Footer Placeholder 5">
            <a:extLst>
              <a:ext uri="{FF2B5EF4-FFF2-40B4-BE49-F238E27FC236}">
                <a16:creationId xmlns:a16="http://schemas.microsoft.com/office/drawing/2014/main" id="{AAE624F4-3542-452F-9780-DCF4116ECC4E}"/>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909791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
        <p:nvSpPr>
          <p:cNvPr id="25" name="Footer Placeholder 5">
            <a:extLst>
              <a:ext uri="{FF2B5EF4-FFF2-40B4-BE49-F238E27FC236}">
                <a16:creationId xmlns:a16="http://schemas.microsoft.com/office/drawing/2014/main" id="{8279A3C4-4FE8-46C3-9F6D-C09A2A21BD3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153628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a:t>Kwartler CSCI S-96</a:t>
            </a:r>
            <a:endParaRPr lang="en-US" dirty="0"/>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11/26/2018</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a:p>
        </p:txBody>
      </p:sp>
      <p:sp>
        <p:nvSpPr>
          <p:cNvPr id="20" name="Footer Placeholder 5">
            <a:extLst>
              <a:ext uri="{FF2B5EF4-FFF2-40B4-BE49-F238E27FC236}">
                <a16:creationId xmlns:a16="http://schemas.microsoft.com/office/drawing/2014/main" id="{08D36694-2562-4A47-BECE-C24715352601}"/>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871807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32826"/>
            <a:ext cx="2057400" cy="365125"/>
          </a:xfrm>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4" name="Slide Number Placeholder 3"/>
          <p:cNvSpPr>
            <a:spLocks noGrp="1"/>
          </p:cNvSpPr>
          <p:nvPr>
            <p:ph type="sldNum" sz="quarter" idx="12"/>
          </p:nvPr>
        </p:nvSpPr>
        <p:spPr>
          <a:xfrm>
            <a:off x="6457950" y="5632826"/>
            <a:ext cx="857250" cy="365125"/>
          </a:xfrm>
        </p:spPr>
        <p:txBody>
          <a:bodyPr/>
          <a:lstStyle/>
          <a:p>
            <a:fld id="{37290FF7-652B-4475-AEAB-8B1A5D23AE09}" type="slidenum">
              <a:rPr lang="en-US" smtClean="0"/>
              <a:t>19</a:t>
            </a:fld>
            <a:endParaRPr lang="en-US"/>
          </a:p>
        </p:txBody>
      </p:sp>
      <p:sp>
        <p:nvSpPr>
          <p:cNvPr id="5" name="Footer Placeholder 4"/>
          <p:cNvSpPr>
            <a:spLocks noGrp="1"/>
          </p:cNvSpPr>
          <p:nvPr>
            <p:ph type="ftr" sz="quarter" idx="3"/>
          </p:nvPr>
        </p:nvSpPr>
        <p:spPr>
          <a:xfrm>
            <a:off x="3028950" y="5632826"/>
            <a:ext cx="3086100" cy="365125"/>
          </a:xfrm>
        </p:spPr>
        <p:txBody>
          <a:bodyPr/>
          <a:lstStyle/>
          <a:p>
            <a:r>
              <a:rPr lang="en-US"/>
              <a:t>Kwartler CSCI S-96</a:t>
            </a:r>
            <a:endParaRPr lang="en-US" dirty="0"/>
          </a:p>
        </p:txBody>
      </p:sp>
      <p:grpSp>
        <p:nvGrpSpPr>
          <p:cNvPr id="7" name="Group 6"/>
          <p:cNvGrpSpPr/>
          <p:nvPr/>
        </p:nvGrpSpPr>
        <p:grpSpPr>
          <a:xfrm>
            <a:off x="397125" y="1142308"/>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Multiple Global Substitutions</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grpSp>
      <p:grpSp>
        <p:nvGrpSpPr>
          <p:cNvPr id="10" name="Group 9"/>
          <p:cNvGrpSpPr/>
          <p:nvPr/>
        </p:nvGrpSpPr>
        <p:grpSpPr>
          <a:xfrm>
            <a:off x="405649" y="2119279"/>
            <a:ext cx="8512013" cy="1844219"/>
            <a:chOff x="405650" y="2070333"/>
            <a:chExt cx="8113984" cy="1844219"/>
          </a:xfrm>
        </p:grpSpPr>
        <p:sp>
          <p:nvSpPr>
            <p:cNvPr id="11" name="Rectangle 10"/>
            <p:cNvSpPr/>
            <p:nvPr/>
          </p:nvSpPr>
          <p:spPr>
            <a:xfrm>
              <a:off x="473842" y="2352916"/>
              <a:ext cx="8045792" cy="156163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  Replace Abbreviations</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 Replace Contractions</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Replace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Replace Mixed Ordinal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Replace Symbols with Word Equivalents</a:t>
              </a:r>
            </a:p>
          </p:txBody>
        </p:sp>
        <p:sp>
          <p:nvSpPr>
            <p:cNvPr id="12" name="TextBox 11"/>
            <p:cNvSpPr txBox="1"/>
            <p:nvPr/>
          </p:nvSpPr>
          <p:spPr>
            <a:xfrm>
              <a:off x="405650" y="2070333"/>
              <a:ext cx="2464201" cy="338554"/>
            </a:xfrm>
            <a:prstGeom prst="rect">
              <a:avLst/>
            </a:prstGeom>
            <a:noFill/>
          </p:spPr>
          <p:txBody>
            <a:bodyPr wrap="none" rtlCol="0">
              <a:spAutoFit/>
            </a:bodyPr>
            <a:lstStyle/>
            <a:p>
              <a:pPr defTabSz="457200"/>
              <a:r>
                <a:rPr lang="en-US" sz="1600" kern="1200" dirty="0">
                  <a:latin typeface="+mj-lt"/>
                  <a:ea typeface="Arial Unicode MS" panose="020B0604020202020204" pitchFamily="34" charset="-128"/>
                  <a:cs typeface="Arial Unicode MS" panose="020B0604020202020204" pitchFamily="34" charset="-128"/>
                </a:rPr>
                <a:t>Family of Replace Functions</a:t>
              </a:r>
            </a:p>
          </p:txBody>
        </p:sp>
      </p:grpSp>
      <p:sp>
        <p:nvSpPr>
          <p:cNvPr id="14" name="TextBox 13"/>
          <p:cNvSpPr txBox="1"/>
          <p:nvPr/>
        </p:nvSpPr>
        <p:spPr>
          <a:xfrm>
            <a:off x="414174" y="5093998"/>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8" name="Rectangle 17"/>
          <p:cNvSpPr/>
          <p:nvPr/>
        </p:nvSpPr>
        <p:spPr>
          <a:xfrm>
            <a:off x="473842" y="5491556"/>
            <a:ext cx="8045792" cy="6143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dirty="0">
                <a:solidFill>
                  <a:prstClr val="white"/>
                </a:solidFill>
                <a:latin typeface="Arial Unicode MS" panose="020B0604020202020204" pitchFamily="34" charset="-128"/>
              </a:rPr>
              <a:t>Lemmatization</a:t>
            </a:r>
            <a:r>
              <a:rPr lang="en-US" sz="1600" dirty="0">
                <a:solidFill>
                  <a:prstClr val="white"/>
                </a:solidFill>
                <a:latin typeface="Arial Unicode MS" panose="020B0604020202020204" pitchFamily="34" charset="-128"/>
              </a:rPr>
              <a:t> in linguistics, is the process of grouping together the different inflected forms of a word so they can be analyzed as a single item.</a:t>
            </a:r>
            <a:endParaRPr lang="en-US" sz="1600" dirty="0">
              <a:solidFill>
                <a:prstClr val="white"/>
              </a:solidFill>
              <a:latin typeface="Arial Unicode MS" panose="020B0604020202020204" pitchFamily="34" charset="-128"/>
              <a:cs typeface="Arial Unicode MS" panose="020B0604020202020204" pitchFamily="34" charset="-128"/>
            </a:endParaRPr>
          </a:p>
        </p:txBody>
      </p:sp>
      <p:sp>
        <p:nvSpPr>
          <p:cNvPr id="23" name="Rectangle 22"/>
          <p:cNvSpPr/>
          <p:nvPr/>
        </p:nvSpPr>
        <p:spPr>
          <a:xfrm>
            <a:off x="519046" y="4359738"/>
            <a:ext cx="8045792" cy="56388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4" name="TextBox 23"/>
          <p:cNvSpPr txBox="1"/>
          <p:nvPr/>
        </p:nvSpPr>
        <p:spPr>
          <a:xfrm>
            <a:off x="431222" y="4032009"/>
            <a:ext cx="5007396" cy="338554"/>
          </a:xfrm>
          <a:prstGeom prst="rect">
            <a:avLst/>
          </a:prstGeom>
          <a:noFill/>
        </p:spPr>
        <p:txBody>
          <a:bodyPr wrap="non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To use on a corpus you need to apply </a:t>
            </a:r>
            <a:r>
              <a:rPr lang="en-US" sz="1600" dirty="0" err="1">
                <a:latin typeface="+mj-lt"/>
                <a:ea typeface="Arial Unicode MS" panose="020B0604020202020204" pitchFamily="34" charset="-128"/>
                <a:cs typeface="Arial Unicode MS" panose="020B0604020202020204" pitchFamily="34" charset="-128"/>
              </a:rPr>
              <a:t>content_transformer</a:t>
            </a:r>
            <a:endParaRPr lang="en-US" sz="1600" dirty="0">
              <a:latin typeface="+mj-lt"/>
              <a:ea typeface="Arial Unicode MS" panose="020B0604020202020204" pitchFamily="34" charset="-128"/>
              <a:cs typeface="Arial Unicode MS" panose="020B0604020202020204" pitchFamily="34" charset="-128"/>
            </a:endParaRP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11/26/2018</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a:p>
        </p:txBody>
      </p:sp>
      <p:sp>
        <p:nvSpPr>
          <p:cNvPr id="19" name="Footer Placeholder 5">
            <a:extLst>
              <a:ext uri="{FF2B5EF4-FFF2-40B4-BE49-F238E27FC236}">
                <a16:creationId xmlns:a16="http://schemas.microsoft.com/office/drawing/2014/main" id="{74C6CA2C-868E-4ED3-B0CB-910C228258A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-96</a:t>
            </a:r>
            <a:endParaRPr lang="en-US" dirty="0"/>
          </a:p>
        </p:txBody>
      </p:sp>
    </p:spTree>
    <p:extLst>
      <p:ext uri="{BB962C8B-B14F-4D97-AF65-F5344CB8AC3E}">
        <p14:creationId xmlns:p14="http://schemas.microsoft.com/office/powerpoint/2010/main" val="2500981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Mo’ Packages Mo’ Problems</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6" name="TextBox 5">
            <a:extLst>
              <a:ext uri="{FF2B5EF4-FFF2-40B4-BE49-F238E27FC236}">
                <a16:creationId xmlns:a16="http://schemas.microsoft.com/office/drawing/2014/main" id="{EB94CC82-0F6D-4432-9EE6-C322FDFAC2B7}"/>
              </a:ext>
            </a:extLst>
          </p:cNvPr>
          <p:cNvSpPr txBox="1"/>
          <p:nvPr/>
        </p:nvSpPr>
        <p:spPr>
          <a:xfrm>
            <a:off x="304804" y="2038293"/>
            <a:ext cx="3570208"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p:txBody>
      </p:sp>
      <p:sp>
        <p:nvSpPr>
          <p:cNvPr id="7" name="Footer Placeholder 5">
            <a:extLst>
              <a:ext uri="{FF2B5EF4-FFF2-40B4-BE49-F238E27FC236}">
                <a16:creationId xmlns:a16="http://schemas.microsoft.com/office/drawing/2014/main" id="{AEC28B32-EB27-429B-BB34-0AE0B5E26B49}"/>
              </a:ext>
            </a:extLst>
          </p:cNvPr>
          <p:cNvSpPr>
            <a:spLocks noGrp="1"/>
          </p:cNvSpPr>
          <p:nvPr>
            <p:ph type="ftr" sz="quarter" idx="3"/>
          </p:nvPr>
        </p:nvSpPr>
        <p:spPr>
          <a:xfrm>
            <a:off x="3028950" y="6356351"/>
            <a:ext cx="3086100" cy="365125"/>
          </a:xfrm>
        </p:spPr>
        <p:txBody>
          <a:bodyPr/>
          <a:lstStyle/>
          <a:p>
            <a:r>
              <a:rPr lang="en-US" dirty="0"/>
              <a:t>Kwartler CSCI -96</a:t>
            </a:r>
          </a:p>
        </p:txBody>
      </p:sp>
      <p:sp>
        <p:nvSpPr>
          <p:cNvPr id="8" name="TextBox 7">
            <a:extLst>
              <a:ext uri="{FF2B5EF4-FFF2-40B4-BE49-F238E27FC236}">
                <a16:creationId xmlns:a16="http://schemas.microsoft.com/office/drawing/2014/main" id="{9C96309C-F9F7-449D-A274-75B4F7585B08}"/>
              </a:ext>
            </a:extLst>
          </p:cNvPr>
          <p:cNvSpPr txBox="1"/>
          <p:nvPr/>
        </p:nvSpPr>
        <p:spPr>
          <a:xfrm>
            <a:off x="304805" y="2438403"/>
            <a:ext cx="3570208" cy="646331"/>
          </a:xfrm>
          <a:prstGeom prst="rect">
            <a:avLst/>
          </a:prstGeom>
          <a:noFill/>
        </p:spPr>
        <p:txBody>
          <a:bodyPr wrap="square" rtlCol="0">
            <a:spAutoFit/>
          </a:bodyPr>
          <a:lstStyle/>
          <a:p>
            <a:r>
              <a:rPr lang="en-US" dirty="0"/>
              <a:t>QDAP requires JAVA…so if you don’t have Java it won’t install.</a:t>
            </a:r>
          </a:p>
        </p:txBody>
      </p:sp>
      <p:sp>
        <p:nvSpPr>
          <p:cNvPr id="9" name="TextBox 8">
            <a:extLst>
              <a:ext uri="{FF2B5EF4-FFF2-40B4-BE49-F238E27FC236}">
                <a16:creationId xmlns:a16="http://schemas.microsoft.com/office/drawing/2014/main" id="{1DBE22E4-1799-40B7-9788-C8D999FDF549}"/>
              </a:ext>
            </a:extLst>
          </p:cNvPr>
          <p:cNvSpPr txBox="1"/>
          <p:nvPr/>
        </p:nvSpPr>
        <p:spPr>
          <a:xfrm>
            <a:off x="304804" y="4784182"/>
            <a:ext cx="4134465" cy="923330"/>
          </a:xfrm>
          <a:prstGeom prst="rect">
            <a:avLst/>
          </a:prstGeom>
          <a:noFill/>
        </p:spPr>
        <p:txBody>
          <a:bodyPr wrap="square" rtlCol="0">
            <a:spAutoFit/>
          </a:bodyPr>
          <a:lstStyle/>
          <a:p>
            <a:r>
              <a:rPr lang="en-US" dirty="0" err="1"/>
              <a:t>Tidytext</a:t>
            </a:r>
            <a:r>
              <a:rPr lang="en-US" dirty="0"/>
              <a:t> is a “</a:t>
            </a:r>
            <a:r>
              <a:rPr lang="en-US" dirty="0" err="1"/>
              <a:t>tidyverse</a:t>
            </a:r>
            <a:r>
              <a:rPr lang="en-US" dirty="0"/>
              <a:t>” package, works in </a:t>
            </a:r>
            <a:r>
              <a:rPr lang="en-US" dirty="0" err="1"/>
              <a:t>tibbles</a:t>
            </a:r>
            <a:r>
              <a:rPr lang="en-US" dirty="0"/>
              <a:t> and with “%&gt;%” so it’s a bit complicated.</a:t>
            </a:r>
          </a:p>
        </p:txBody>
      </p:sp>
      <p:sp>
        <p:nvSpPr>
          <p:cNvPr id="10" name="TextBox 9">
            <a:extLst>
              <a:ext uri="{FF2B5EF4-FFF2-40B4-BE49-F238E27FC236}">
                <a16:creationId xmlns:a16="http://schemas.microsoft.com/office/drawing/2014/main" id="{A3C115AA-7BFE-4A44-BD88-51D81201FE1C}"/>
              </a:ext>
            </a:extLst>
          </p:cNvPr>
          <p:cNvSpPr txBox="1"/>
          <p:nvPr/>
        </p:nvSpPr>
        <p:spPr>
          <a:xfrm>
            <a:off x="304804" y="4384072"/>
            <a:ext cx="4134465" cy="400110"/>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pic>
        <p:nvPicPr>
          <p:cNvPr id="1026" name="Picture 2" descr="Image result for installation problem meme java">
            <a:extLst>
              <a:ext uri="{FF2B5EF4-FFF2-40B4-BE49-F238E27FC236}">
                <a16:creationId xmlns:a16="http://schemas.microsoft.com/office/drawing/2014/main" id="{298EE642-0DA7-4DE1-940C-D40331EAC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840" y="1862960"/>
            <a:ext cx="3333470" cy="25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5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Poor Man’s Lemmatization</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pic>
        <p:nvPicPr>
          <p:cNvPr id="6" name="Picture 5"/>
          <p:cNvPicPr>
            <a:picLocks noChangeAspect="1"/>
          </p:cNvPicPr>
          <p:nvPr/>
        </p:nvPicPr>
        <p:blipFill>
          <a:blip r:embed="rId2"/>
          <a:stretch>
            <a:fillRect/>
          </a:stretch>
        </p:blipFill>
        <p:spPr>
          <a:xfrm>
            <a:off x="598170" y="1693532"/>
            <a:ext cx="3174683" cy="2793721"/>
          </a:xfrm>
          <a:prstGeom prst="rect">
            <a:avLst/>
          </a:prstGeom>
          <a:ln>
            <a:solidFill>
              <a:schemeClr val="tx1"/>
            </a:solidFill>
          </a:ln>
        </p:spPr>
      </p:pic>
      <p:sp>
        <p:nvSpPr>
          <p:cNvPr id="7" name="TextBox 6"/>
          <p:cNvSpPr txBox="1"/>
          <p:nvPr/>
        </p:nvSpPr>
        <p:spPr>
          <a:xfrm>
            <a:off x="598169" y="1196565"/>
            <a:ext cx="2210862" cy="369332"/>
          </a:xfrm>
          <a:prstGeom prst="rect">
            <a:avLst/>
          </a:prstGeom>
          <a:solidFill>
            <a:schemeClr val="accent1"/>
          </a:solidFill>
        </p:spPr>
        <p:txBody>
          <a:bodyPr wrap="none" rtlCol="0">
            <a:spAutoFit/>
          </a:bodyPr>
          <a:lstStyle/>
          <a:p>
            <a:pPr defTabSz="457200"/>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p:txBody>
      </p:sp>
      <p:sp>
        <p:nvSpPr>
          <p:cNvPr id="8" name="Rounded Rectangle 7"/>
          <p:cNvSpPr/>
          <p:nvPr/>
        </p:nvSpPr>
        <p:spPr>
          <a:xfrm>
            <a:off x="4551044" y="1399680"/>
            <a:ext cx="4084320" cy="3072295"/>
          </a:xfrm>
          <a:prstGeom prst="roundRect">
            <a:avLst>
              <a:gd name="adj" fmla="val 1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lstStyle/>
          <a:p>
            <a:r>
              <a:rPr lang="en-US" dirty="0" err="1"/>
              <a:t>Qdap’s</a:t>
            </a:r>
            <a:r>
              <a:rPr lang="en-US" dirty="0"/>
              <a:t> </a:t>
            </a:r>
            <a:r>
              <a:rPr lang="en-US" dirty="0" err="1"/>
              <a:t>mgsub</a:t>
            </a:r>
            <a:r>
              <a:rPr lang="en-US" dirty="0"/>
              <a:t> function can help you lemmatize words.  </a:t>
            </a:r>
          </a:p>
          <a:p>
            <a:pPr marL="342900" indent="-342900">
              <a:buAutoNum type="arabicPeriod"/>
            </a:pPr>
            <a:r>
              <a:rPr lang="en-US" dirty="0"/>
              <a:t>Bring in a lemmatization lexicon.</a:t>
            </a:r>
          </a:p>
          <a:p>
            <a:pPr marL="342900" indent="-342900">
              <a:buAutoNum type="arabicPeriod"/>
            </a:pPr>
            <a:r>
              <a:rPr lang="en-US" dirty="0"/>
              <a:t>Supply a vector of patterns to search for</a:t>
            </a:r>
          </a:p>
          <a:p>
            <a:pPr marL="342900" indent="-342900">
              <a:buAutoNum type="arabicPeriod"/>
            </a:pPr>
            <a:r>
              <a:rPr lang="en-US" dirty="0"/>
              <a:t>Supply a vector of patters to replace or change into.</a:t>
            </a:r>
          </a:p>
          <a:p>
            <a:pPr marL="342900" indent="-342900">
              <a:buAutoNum type="arabicPeriod"/>
            </a:pPr>
            <a:r>
              <a:rPr lang="en-US" dirty="0"/>
              <a:t>Specify the vector the lexicon and substitutions should be applied to.</a:t>
            </a:r>
          </a:p>
        </p:txBody>
      </p:sp>
      <p:sp>
        <p:nvSpPr>
          <p:cNvPr id="9" name="Rectangle 8"/>
          <p:cNvSpPr/>
          <p:nvPr/>
        </p:nvSpPr>
        <p:spPr>
          <a:xfrm>
            <a:off x="396240" y="4845621"/>
            <a:ext cx="8351520" cy="1169551"/>
          </a:xfrm>
          <a:prstGeom prst="rect">
            <a:avLst/>
          </a:prstGeom>
          <a:solidFill>
            <a:schemeClr val="accent3"/>
          </a:solidFill>
        </p:spPr>
        <p:txBody>
          <a:bodyPr wrap="square">
            <a:spAutoFit/>
          </a:bodyPr>
          <a:lstStyle/>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Poor Man's Lemmatization</a:t>
            </a:r>
          </a:p>
          <a:p>
            <a:pPr defTabSz="457200"/>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qdap</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data(</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mgsub</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hash_lemmas$token,hash_lemmas$lemma,text$text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Rectangle 9"/>
          <p:cNvSpPr/>
          <p:nvPr/>
        </p:nvSpPr>
        <p:spPr>
          <a:xfrm>
            <a:off x="4300537" y="6006197"/>
            <a:ext cx="4714876" cy="307777"/>
          </a:xfrm>
          <a:prstGeom prst="rect">
            <a:avLst/>
          </a:prstGeom>
        </p:spPr>
        <p:txBody>
          <a:bodyPr wrap="square">
            <a:spAutoFit/>
          </a:bodyPr>
          <a:lstStyle/>
          <a:p>
            <a:pPr defTabSz="457200"/>
            <a:r>
              <a:rPr lang="en-US" sz="1400" i="1"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Warning,: Not done in class because it takes a long time.</a:t>
            </a:r>
          </a:p>
        </p:txBody>
      </p:sp>
      <p:sp>
        <p:nvSpPr>
          <p:cNvPr id="11" name="Footer Placeholder 5">
            <a:extLst>
              <a:ext uri="{FF2B5EF4-FFF2-40B4-BE49-F238E27FC236}">
                <a16:creationId xmlns:a16="http://schemas.microsoft.com/office/drawing/2014/main" id="{70FFCC42-8F8D-4609-9B8A-7AC247FB6E6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137557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p:cNvSpPr txBox="1"/>
          <p:nvPr/>
        </p:nvSpPr>
        <p:spPr>
          <a:xfrm rot="19665761">
            <a:off x="5465212" y="4329544"/>
            <a:ext cx="3699975" cy="830997"/>
          </a:xfrm>
          <a:prstGeom prst="rect">
            <a:avLst/>
          </a:prstGeom>
          <a:solidFill>
            <a:schemeClr val="accent1"/>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sz="16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
        <p:nvSpPr>
          <p:cNvPr id="11" name="Footer Placeholder 5">
            <a:extLst>
              <a:ext uri="{FF2B5EF4-FFF2-40B4-BE49-F238E27FC236}">
                <a16:creationId xmlns:a16="http://schemas.microsoft.com/office/drawing/2014/main" id="{57FB663B-C4A4-4685-ADE7-88CAA5A3423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69195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
        <p:nvSpPr>
          <p:cNvPr id="13" name="Footer Placeholder 5">
            <a:extLst>
              <a:ext uri="{FF2B5EF4-FFF2-40B4-BE49-F238E27FC236}">
                <a16:creationId xmlns:a16="http://schemas.microsoft.com/office/drawing/2014/main" id="{1F2A2CED-E8BE-40F6-9A53-DCFF02685C76}"/>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430777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6" name="Rectangle 5">
            <a:extLst>
              <a:ext uri="{FF2B5EF4-FFF2-40B4-BE49-F238E27FC236}">
                <a16:creationId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 Vs Legal Documents)</a:t>
            </a:r>
          </a:p>
        </p:txBody>
      </p:sp>
      <p:sp>
        <p:nvSpPr>
          <p:cNvPr id="7" name="Rectangle 6">
            <a:extLst>
              <a:ext uri="{FF2B5EF4-FFF2-40B4-BE49-F238E27FC236}">
                <a16:creationId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1" name="Rectangle 10">
            <a:extLst>
              <a:ext uri="{FF2B5EF4-FFF2-40B4-BE49-F238E27FC236}">
                <a16:creationId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pic>
        <p:nvPicPr>
          <p:cNvPr id="17" name="Picture 16">
            <a:extLst>
              <a:ext uri="{FF2B5EF4-FFF2-40B4-BE49-F238E27FC236}">
                <a16:creationId xmlns:a16="http://schemas.microsoft.com/office/drawing/2014/main" id="{A3832C80-F1EC-462C-A9EB-A46B35D0BF49}"/>
              </a:ext>
            </a:extLst>
          </p:cNvPr>
          <p:cNvPicPr>
            <a:picLocks noChangeAspect="1"/>
          </p:cNvPicPr>
          <p:nvPr/>
        </p:nvPicPr>
        <p:blipFill rotWithShape="1">
          <a:blip r:embed="rId2"/>
          <a:srcRect r="31966"/>
          <a:stretch/>
        </p:blipFill>
        <p:spPr>
          <a:xfrm>
            <a:off x="506437" y="4020834"/>
            <a:ext cx="3898258" cy="1647332"/>
          </a:xfrm>
          <a:prstGeom prst="rect">
            <a:avLst/>
          </a:prstGeom>
        </p:spPr>
      </p:pic>
      <p:pic>
        <p:nvPicPr>
          <p:cNvPr id="18" name="Picture 17">
            <a:extLst>
              <a:ext uri="{FF2B5EF4-FFF2-40B4-BE49-F238E27FC236}">
                <a16:creationId xmlns:a16="http://schemas.microsoft.com/office/drawing/2014/main" id="{5970F0D0-CCBC-4903-86EC-CED9F6F0EF4F}"/>
              </a:ext>
            </a:extLst>
          </p:cNvPr>
          <p:cNvPicPr>
            <a:picLocks noChangeAspect="1"/>
          </p:cNvPicPr>
          <p:nvPr/>
        </p:nvPicPr>
        <p:blipFill>
          <a:blip r:embed="rId3"/>
          <a:stretch>
            <a:fillRect/>
          </a:stretch>
        </p:blipFill>
        <p:spPr>
          <a:xfrm>
            <a:off x="5810250" y="2379244"/>
            <a:ext cx="2152650" cy="771525"/>
          </a:xfrm>
          <a:prstGeom prst="rect">
            <a:avLst/>
          </a:prstGeom>
        </p:spPr>
      </p:pic>
      <p:sp>
        <p:nvSpPr>
          <p:cNvPr id="19" name="TextBox 18">
            <a:extLst>
              <a:ext uri="{FF2B5EF4-FFF2-40B4-BE49-F238E27FC236}">
                <a16:creationId xmlns:a16="http://schemas.microsoft.com/office/drawing/2014/main" id="{530F1DE9-664F-4280-9BA3-F8866EDBF645}"/>
              </a:ext>
            </a:extLst>
          </p:cNvPr>
          <p:cNvSpPr txBox="1"/>
          <p:nvPr/>
        </p:nvSpPr>
        <p:spPr>
          <a:xfrm rot="21034220">
            <a:off x="2630756" y="4274314"/>
            <a:ext cx="1755545" cy="369332"/>
          </a:xfrm>
          <a:prstGeom prst="rect">
            <a:avLst/>
          </a:prstGeom>
          <a:solidFill>
            <a:srgbClr val="FFC000"/>
          </a:solidFill>
          <a:ln>
            <a:noFill/>
          </a:ln>
        </p:spPr>
        <p:txBody>
          <a:bodyPr wrap="none" rtlCol="0">
            <a:spAutoFit/>
          </a:bodyPr>
          <a:lstStyle/>
          <a:p>
            <a:r>
              <a:rPr lang="en-US" dirty="0"/>
              <a:t>SINGLE BRACKET</a:t>
            </a:r>
          </a:p>
        </p:txBody>
      </p:sp>
      <p:cxnSp>
        <p:nvCxnSpPr>
          <p:cNvPr id="21" name="Straight Arrow Connector 20">
            <a:extLst>
              <a:ext uri="{FF2B5EF4-FFF2-40B4-BE49-F238E27FC236}">
                <a16:creationId xmlns:a16="http://schemas.microsoft.com/office/drawing/2014/main" id="{60244010-36D8-413F-B67E-5D2FEB9AD522}"/>
              </a:ext>
            </a:extLst>
          </p:cNvPr>
          <p:cNvCxnSpPr>
            <a:stCxn id="19" idx="0"/>
          </p:cNvCxnSpPr>
          <p:nvPr/>
        </p:nvCxnSpPr>
        <p:spPr>
          <a:xfrm flipH="1" flipV="1">
            <a:off x="1828800" y="4128379"/>
            <a:ext cx="1649474" cy="148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AC849E3-CF09-4430-9D69-8917F2563C7F}"/>
              </a:ext>
            </a:extLst>
          </p:cNvPr>
          <p:cNvPicPr>
            <a:picLocks noChangeAspect="1"/>
          </p:cNvPicPr>
          <p:nvPr/>
        </p:nvPicPr>
        <p:blipFill>
          <a:blip r:embed="rId4"/>
          <a:stretch>
            <a:fillRect/>
          </a:stretch>
        </p:blipFill>
        <p:spPr>
          <a:xfrm>
            <a:off x="4824412" y="4202594"/>
            <a:ext cx="2581275" cy="409575"/>
          </a:xfrm>
          <a:prstGeom prst="rect">
            <a:avLst/>
          </a:prstGeom>
        </p:spPr>
      </p:pic>
      <p:sp>
        <p:nvSpPr>
          <p:cNvPr id="23" name="TextBox 22">
            <a:extLst>
              <a:ext uri="{FF2B5EF4-FFF2-40B4-BE49-F238E27FC236}">
                <a16:creationId xmlns:a16="http://schemas.microsoft.com/office/drawing/2014/main" id="{4D799082-DB1A-4239-AE86-EEED16F9EE1E}"/>
              </a:ext>
            </a:extLst>
          </p:cNvPr>
          <p:cNvSpPr txBox="1"/>
          <p:nvPr/>
        </p:nvSpPr>
        <p:spPr>
          <a:xfrm rot="21034220">
            <a:off x="6653752" y="5101544"/>
            <a:ext cx="1864549" cy="369332"/>
          </a:xfrm>
          <a:prstGeom prst="rect">
            <a:avLst/>
          </a:prstGeom>
          <a:solidFill>
            <a:srgbClr val="FFC000"/>
          </a:solidFill>
          <a:ln>
            <a:noFill/>
          </a:ln>
        </p:spPr>
        <p:txBody>
          <a:bodyPr wrap="none" rtlCol="0">
            <a:spAutoFit/>
          </a:bodyPr>
          <a:lstStyle/>
          <a:p>
            <a:r>
              <a:rPr lang="en-US" dirty="0"/>
              <a:t>DOUBLE BRACKET</a:t>
            </a:r>
          </a:p>
        </p:txBody>
      </p:sp>
      <p:cxnSp>
        <p:nvCxnSpPr>
          <p:cNvPr id="24" name="Straight Arrow Connector 23">
            <a:extLst>
              <a:ext uri="{FF2B5EF4-FFF2-40B4-BE49-F238E27FC236}">
                <a16:creationId xmlns:a16="http://schemas.microsoft.com/office/drawing/2014/main" id="{F9CFA7E6-C8BB-4E75-9E42-9744DA6352ED}"/>
              </a:ext>
            </a:extLst>
          </p:cNvPr>
          <p:cNvCxnSpPr>
            <a:cxnSpLocks/>
            <a:stCxn id="23" idx="0"/>
          </p:cNvCxnSpPr>
          <p:nvPr/>
        </p:nvCxnSpPr>
        <p:spPr>
          <a:xfrm flipH="1" flipV="1">
            <a:off x="7045569" y="4465956"/>
            <a:ext cx="510203" cy="6380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5">
            <a:extLst>
              <a:ext uri="{FF2B5EF4-FFF2-40B4-BE49-F238E27FC236}">
                <a16:creationId xmlns:a16="http://schemas.microsoft.com/office/drawing/2014/main" id="{2D7AE5BF-4435-4AF1-9B58-583FD7A1F3E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45838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16007-30FD-4AEB-A716-B9E15C36423B}"/>
              </a:ext>
            </a:extLst>
          </p:cNvPr>
          <p:cNvSpPr>
            <a:spLocks noGrp="1"/>
          </p:cNvSpPr>
          <p:nvPr>
            <p:ph type="dt" sz="half" idx="10"/>
          </p:nvPr>
        </p:nvSpPr>
        <p:spPr/>
        <p:txBody>
          <a:bodyPr/>
          <a:lstStyle/>
          <a:p>
            <a:fld id="{7DB6E382-4F61-4E24-BE1A-377EC83D0E3A}" type="datetime1">
              <a:rPr lang="en-US" smtClean="0"/>
              <a:t>11/26/2018</a:t>
            </a:fld>
            <a:endParaRPr lang="en-US"/>
          </a:p>
        </p:txBody>
      </p:sp>
      <p:sp>
        <p:nvSpPr>
          <p:cNvPr id="3" name="Slide Number Placeholder 2">
            <a:extLst>
              <a:ext uri="{FF2B5EF4-FFF2-40B4-BE49-F238E27FC236}">
                <a16:creationId xmlns:a16="http://schemas.microsoft.com/office/drawing/2014/main" id="{F2A3FA6C-1D09-4C49-ABA1-9460C1498C0E}"/>
              </a:ext>
            </a:extLst>
          </p:cNvPr>
          <p:cNvSpPr>
            <a:spLocks noGrp="1"/>
          </p:cNvSpPr>
          <p:nvPr>
            <p:ph type="sldNum" sz="quarter" idx="12"/>
          </p:nvPr>
        </p:nvSpPr>
        <p:spPr/>
        <p:txBody>
          <a:bodyPr/>
          <a:lstStyle/>
          <a:p>
            <a:fld id="{37290FF7-652B-4475-AEAB-8B1A5D23AE09}" type="slidenum">
              <a:rPr lang="en-US" smtClean="0"/>
              <a:t>24</a:t>
            </a:fld>
            <a:endParaRPr lang="en-US"/>
          </a:p>
        </p:txBody>
      </p:sp>
      <p:sp>
        <p:nvSpPr>
          <p:cNvPr id="4" name="Footer Placeholder 3">
            <a:extLst>
              <a:ext uri="{FF2B5EF4-FFF2-40B4-BE49-F238E27FC236}">
                <a16:creationId xmlns:a16="http://schemas.microsoft.com/office/drawing/2014/main" id="{C687A7C9-8C15-4FA8-8D46-F140BB5CC64F}"/>
              </a:ext>
            </a:extLst>
          </p:cNvPr>
          <p:cNvSpPr>
            <a:spLocks noGrp="1"/>
          </p:cNvSpPr>
          <p:nvPr>
            <p:ph type="ftr" sz="quarter" idx="3"/>
          </p:nvPr>
        </p:nvSpPr>
        <p:spPr/>
        <p:txBody>
          <a:bodyPr/>
          <a:lstStyle/>
          <a:p>
            <a:r>
              <a:rPr lang="en-US"/>
              <a:t>Kwartler CSCI S-96</a:t>
            </a:r>
            <a:endParaRPr lang="en-US" dirty="0"/>
          </a:p>
        </p:txBody>
      </p:sp>
      <p:sp>
        <p:nvSpPr>
          <p:cNvPr id="5" name="Title 2">
            <a:extLst>
              <a:ext uri="{FF2B5EF4-FFF2-40B4-BE49-F238E27FC236}">
                <a16:creationId xmlns:a16="http://schemas.microsoft.com/office/drawing/2014/main" id="{1CDCF66D-06F3-4DE5-8326-51447DB50D0F}"/>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Meta Example</a:t>
            </a:r>
          </a:p>
        </p:txBody>
      </p:sp>
      <p:pic>
        <p:nvPicPr>
          <p:cNvPr id="6" name="Picture 5">
            <a:extLst>
              <a:ext uri="{FF2B5EF4-FFF2-40B4-BE49-F238E27FC236}">
                <a16:creationId xmlns:a16="http://schemas.microsoft.com/office/drawing/2014/main" id="{156676A5-BF38-41C1-B737-6C8B94630429}"/>
              </a:ext>
            </a:extLst>
          </p:cNvPr>
          <p:cNvPicPr>
            <a:picLocks noChangeAspect="1"/>
          </p:cNvPicPr>
          <p:nvPr/>
        </p:nvPicPr>
        <p:blipFill>
          <a:blip r:embed="rId2"/>
          <a:stretch>
            <a:fillRect/>
          </a:stretch>
        </p:blipFill>
        <p:spPr>
          <a:xfrm>
            <a:off x="250954" y="2363760"/>
            <a:ext cx="8515350" cy="2853224"/>
          </a:xfrm>
          <a:prstGeom prst="rect">
            <a:avLst/>
          </a:prstGeom>
        </p:spPr>
      </p:pic>
      <p:sp>
        <p:nvSpPr>
          <p:cNvPr id="7" name="Rectangle 6">
            <a:extLst>
              <a:ext uri="{FF2B5EF4-FFF2-40B4-BE49-F238E27FC236}">
                <a16:creationId xmlns:a16="http://schemas.microsoft.com/office/drawing/2014/main" id="{7BFF2EDE-E399-4E3D-BDB9-7FC1AE0C6051}"/>
              </a:ext>
            </a:extLst>
          </p:cNvPr>
          <p:cNvSpPr/>
          <p:nvPr/>
        </p:nvSpPr>
        <p:spPr>
          <a:xfrm rot="16200000">
            <a:off x="-145280" y="1563562"/>
            <a:ext cx="1178528" cy="307777"/>
          </a:xfrm>
          <a:prstGeom prst="rect">
            <a:avLst/>
          </a:prstGeom>
          <a:solidFill>
            <a:schemeClr val="accent2"/>
          </a:solidFill>
        </p:spPr>
        <p:txBody>
          <a:bodyPr wrap="none">
            <a:spAutoFit/>
          </a:bodyPr>
          <a:lstStyle/>
          <a:p>
            <a:pPr algn="ct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doc_id</a:t>
            </a:r>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a:t>
            </a:r>
            <a:endParaRPr lang="en-US" sz="1400" dirty="0">
              <a:solidFill>
                <a:schemeClr val="bg1"/>
              </a:solidFill>
            </a:endParaRPr>
          </a:p>
        </p:txBody>
      </p:sp>
      <p:sp>
        <p:nvSpPr>
          <p:cNvPr id="8" name="Rectangle 7">
            <a:extLst>
              <a:ext uri="{FF2B5EF4-FFF2-40B4-BE49-F238E27FC236}">
                <a16:creationId xmlns:a16="http://schemas.microsoft.com/office/drawing/2014/main" id="{6F6A4576-E2B8-441C-93E1-874ADF803BAD}"/>
              </a:ext>
            </a:extLst>
          </p:cNvPr>
          <p:cNvSpPr/>
          <p:nvPr/>
        </p:nvSpPr>
        <p:spPr>
          <a:xfrm>
            <a:off x="651852" y="1937383"/>
            <a:ext cx="1928386" cy="369332"/>
          </a:xfrm>
          <a:prstGeom prst="rect">
            <a:avLst/>
          </a:prstGeom>
          <a:solidFill>
            <a:schemeClr val="accent1"/>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'$text'</a:t>
            </a:r>
            <a:endParaRPr lang="en-US" dirty="0">
              <a:solidFill>
                <a:schemeClr val="bg1"/>
              </a:solidFill>
            </a:endParaRPr>
          </a:p>
        </p:txBody>
      </p:sp>
      <p:sp>
        <p:nvSpPr>
          <p:cNvPr id="9" name="Rectangle 8">
            <a:extLst>
              <a:ext uri="{FF2B5EF4-FFF2-40B4-BE49-F238E27FC236}">
                <a16:creationId xmlns:a16="http://schemas.microsoft.com/office/drawing/2014/main" id="{55DD64AD-C5AF-4714-B275-BF4900BD4573}"/>
              </a:ext>
            </a:extLst>
          </p:cNvPr>
          <p:cNvSpPr/>
          <p:nvPr/>
        </p:nvSpPr>
        <p:spPr>
          <a:xfrm>
            <a:off x="2686050" y="1937383"/>
            <a:ext cx="6080254" cy="369332"/>
          </a:xfrm>
          <a:prstGeom prst="rect">
            <a:avLst/>
          </a:prstGeom>
          <a:solidFill>
            <a:schemeClr val="tx2"/>
          </a:solidFill>
        </p:spPr>
        <p:txBody>
          <a:bodyPr wrap="square">
            <a:spAutoFit/>
          </a:bodyPr>
          <a:lstStyle/>
          <a:p>
            <a:pPr algn="ctr"/>
            <a:r>
              <a:rPr lang="en-US"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META: $favorited, $created … </a:t>
            </a:r>
            <a:endParaRPr lang="en-US" dirty="0">
              <a:solidFill>
                <a:schemeClr val="bg1"/>
              </a:solidFill>
            </a:endParaRPr>
          </a:p>
        </p:txBody>
      </p:sp>
      <p:sp>
        <p:nvSpPr>
          <p:cNvPr id="10" name="TextBox 9">
            <a:extLst>
              <a:ext uri="{FF2B5EF4-FFF2-40B4-BE49-F238E27FC236}">
                <a16:creationId xmlns:a16="http://schemas.microsoft.com/office/drawing/2014/main" id="{84172689-3AD2-4CAF-8B25-70CAC79D81F8}"/>
              </a:ext>
            </a:extLst>
          </p:cNvPr>
          <p:cNvSpPr txBox="1"/>
          <p:nvPr/>
        </p:nvSpPr>
        <p:spPr>
          <a:xfrm>
            <a:off x="461773" y="5433021"/>
            <a:ext cx="4525470" cy="923330"/>
          </a:xfrm>
          <a:prstGeom prst="rect">
            <a:avLst/>
          </a:prstGeom>
          <a:noFill/>
        </p:spPr>
        <p:txBody>
          <a:bodyPr wrap="none" rtlCol="0">
            <a:spAutoFit/>
          </a:bodyPr>
          <a:lstStyle/>
          <a:p>
            <a:pPr marL="117475" indent="-117475">
              <a:buFont typeface="Arial" panose="020B0604020202020204" pitchFamily="34" charset="0"/>
              <a:buChar char="•"/>
            </a:pPr>
            <a:r>
              <a:rPr lang="en-US" dirty="0"/>
              <a:t>ID is for organization</a:t>
            </a:r>
          </a:p>
          <a:p>
            <a:pPr marL="117475" indent="-117475">
              <a:buFont typeface="Arial" panose="020B0604020202020204" pitchFamily="34" charset="0"/>
              <a:buChar char="•"/>
            </a:pPr>
            <a:r>
              <a:rPr lang="en-US" dirty="0"/>
              <a:t>Text is the information we want to examine</a:t>
            </a:r>
          </a:p>
          <a:p>
            <a:pPr marL="117475" indent="-117475">
              <a:buFont typeface="Arial" panose="020B0604020202020204" pitchFamily="34" charset="0"/>
              <a:buChar char="•"/>
            </a:pPr>
            <a:r>
              <a:rPr lang="en-US" dirty="0"/>
              <a:t>Meta adds context to our observations.</a:t>
            </a:r>
          </a:p>
        </p:txBody>
      </p:sp>
      <p:cxnSp>
        <p:nvCxnSpPr>
          <p:cNvPr id="12" name="Straight Connector 11">
            <a:extLst>
              <a:ext uri="{FF2B5EF4-FFF2-40B4-BE49-F238E27FC236}">
                <a16:creationId xmlns:a16="http://schemas.microsoft.com/office/drawing/2014/main" id="{9E31723E-642C-4FE0-93E6-687AA034ACB6}"/>
              </a:ext>
            </a:extLst>
          </p:cNvPr>
          <p:cNvCxnSpPr/>
          <p:nvPr/>
        </p:nvCxnSpPr>
        <p:spPr>
          <a:xfrm>
            <a:off x="290095" y="5433021"/>
            <a:ext cx="84762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502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2447775404"/>
              </p:ext>
            </p:extLst>
          </p:nvPr>
        </p:nvGraphicFramePr>
        <p:xfrm>
          <a:off x="365760" y="160475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977469835"/>
              </p:ext>
            </p:extLst>
          </p:nvPr>
        </p:nvGraphicFramePr>
        <p:xfrm>
          <a:off x="5193746" y="1630150"/>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5193746" y="1249919"/>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2_Cleaning_and_Frequency_Count_revised.R</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11/26/2018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26</a:t>
            </a:fld>
            <a:endParaRPr lang="en-US"/>
          </a:p>
        </p:txBody>
      </p:sp>
      <p:sp>
        <p:nvSpPr>
          <p:cNvPr id="9" name="Footer Placeholder 5">
            <a:extLst>
              <a:ext uri="{FF2B5EF4-FFF2-40B4-BE49-F238E27FC236}">
                <a16:creationId xmlns:a16="http://schemas.microsoft.com/office/drawing/2014/main" id="{DBB2B3EF-AB58-48CF-9BD0-D8993F5AF9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958394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11/26/2018</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27</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929807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11/26/2018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28</a:t>
            </a:fld>
            <a:endParaRPr lang="en-US"/>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
        <p:nvSpPr>
          <p:cNvPr id="12" name="Footer Placeholder 5">
            <a:extLst>
              <a:ext uri="{FF2B5EF4-FFF2-40B4-BE49-F238E27FC236}">
                <a16:creationId xmlns:a16="http://schemas.microsoft.com/office/drawing/2014/main" id="{5E1BA8C0-D712-4C50-880C-42F6FF791BC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5049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11/26/2018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sp>
        <p:nvSpPr>
          <p:cNvPr id="5" name="Footer Placeholder 4"/>
          <p:cNvSpPr>
            <a:spLocks noGrp="1"/>
          </p:cNvSpPr>
          <p:nvPr>
            <p:ph type="ftr" sz="quarter" idx="3"/>
          </p:nvPr>
        </p:nvSpPr>
        <p:spPr/>
        <p:txBody>
          <a:bodyPr/>
          <a:lstStyle/>
          <a:p>
            <a:r>
              <a:rPr lang="en-US" dirty="0"/>
              <a:t>Kwartler CSCI S-96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3_Dendrogram.R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11/26/2018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30</a:t>
            </a:fld>
            <a:endParaRPr lang="en-US"/>
          </a:p>
        </p:txBody>
      </p:sp>
      <p:pic>
        <p:nvPicPr>
          <p:cNvPr id="12" name="Picture 11">
            <a:extLst>
              <a:ext uri="{FF2B5EF4-FFF2-40B4-BE49-F238E27FC236}">
                <a16:creationId xmlns:a16="http://schemas.microsoft.com/office/drawing/2014/main" id="{A8E75449-BB4D-4D42-B344-AC4E483C1BB5}"/>
              </a:ext>
            </a:extLst>
          </p:cNvPr>
          <p:cNvPicPr>
            <a:picLocks noChangeAspect="1"/>
          </p:cNvPicPr>
          <p:nvPr/>
        </p:nvPicPr>
        <p:blipFill>
          <a:blip r:embed="rId2"/>
          <a:stretch>
            <a:fillRect/>
          </a:stretch>
        </p:blipFill>
        <p:spPr>
          <a:xfrm>
            <a:off x="628650" y="1203642"/>
            <a:ext cx="7674027" cy="4509339"/>
          </a:xfrm>
          <a:prstGeom prst="rect">
            <a:avLst/>
          </a:prstGeom>
        </p:spPr>
      </p:pic>
      <p:sp>
        <p:nvSpPr>
          <p:cNvPr id="9" name="Footer Placeholder 5">
            <a:extLst>
              <a:ext uri="{FF2B5EF4-FFF2-40B4-BE49-F238E27FC236}">
                <a16:creationId xmlns:a16="http://schemas.microsoft.com/office/drawing/2014/main" id="{AD5C8882-E527-47EB-87CC-FFC7CEAC5CEF}"/>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1200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3_Dendrogram.R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11/26/2018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31</a:t>
            </a:fld>
            <a:endParaRPr lang="en-US"/>
          </a:p>
        </p:txBody>
      </p:sp>
      <p:pic>
        <p:nvPicPr>
          <p:cNvPr id="9" name="Picture 8">
            <a:extLst>
              <a:ext uri="{FF2B5EF4-FFF2-40B4-BE49-F238E27FC236}">
                <a16:creationId xmlns:a16="http://schemas.microsoft.com/office/drawing/2014/main" id="{6AFDA1CD-42AE-4025-8D42-D885CD1C81E3}"/>
              </a:ext>
            </a:extLst>
          </p:cNvPr>
          <p:cNvPicPr>
            <a:picLocks noChangeAspect="1"/>
          </p:cNvPicPr>
          <p:nvPr/>
        </p:nvPicPr>
        <p:blipFill>
          <a:blip r:embed="rId2"/>
          <a:stretch>
            <a:fillRect/>
          </a:stretch>
        </p:blipFill>
        <p:spPr>
          <a:xfrm>
            <a:off x="395741" y="1314696"/>
            <a:ext cx="7970520" cy="4683562"/>
          </a:xfrm>
          <a:prstGeom prst="rect">
            <a:avLst/>
          </a:prstGeom>
        </p:spPr>
      </p:pic>
      <p:sp>
        <p:nvSpPr>
          <p:cNvPr id="2" name="Oval 1">
            <a:extLst>
              <a:ext uri="{FF2B5EF4-FFF2-40B4-BE49-F238E27FC236}">
                <a16:creationId xmlns:a16="http://schemas.microsoft.com/office/drawing/2014/main" id="{E32EC9ED-BF48-4B7E-A170-A949F88DB95D}"/>
              </a:ext>
            </a:extLst>
          </p:cNvPr>
          <p:cNvSpPr/>
          <p:nvPr/>
        </p:nvSpPr>
        <p:spPr>
          <a:xfrm>
            <a:off x="609600" y="29337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5">
            <a:extLst>
              <a:ext uri="{FF2B5EF4-FFF2-40B4-BE49-F238E27FC236}">
                <a16:creationId xmlns:a16="http://schemas.microsoft.com/office/drawing/2014/main" id="{BDE0473B-083C-48A8-A903-3177A75C4118}"/>
              </a:ext>
            </a:extLst>
          </p:cNvPr>
          <p:cNvSpPr>
            <a:spLocks noGrp="1"/>
          </p:cNvSpPr>
          <p:nvPr>
            <p:ph type="ftr" sz="quarter" idx="3"/>
          </p:nvPr>
        </p:nvSpPr>
        <p:spPr>
          <a:xfrm>
            <a:off x="3028950" y="6356351"/>
            <a:ext cx="3086100" cy="365125"/>
          </a:xfrm>
        </p:spPr>
        <p:txBody>
          <a:bodyPr/>
          <a:lstStyle/>
          <a:p>
            <a:r>
              <a:rPr lang="en-US" dirty="0"/>
              <a:t>Kwartler CSCI -96</a:t>
            </a:r>
          </a:p>
        </p:txBody>
      </p:sp>
      <p:pic>
        <p:nvPicPr>
          <p:cNvPr id="5" name="Picture 4">
            <a:extLst>
              <a:ext uri="{FF2B5EF4-FFF2-40B4-BE49-F238E27FC236}">
                <a16:creationId xmlns:a16="http://schemas.microsoft.com/office/drawing/2014/main" id="{C713F244-C7AA-435C-B6FB-A854A32356B9}"/>
              </a:ext>
            </a:extLst>
          </p:cNvPr>
          <p:cNvPicPr>
            <a:picLocks noChangeAspect="1"/>
          </p:cNvPicPr>
          <p:nvPr/>
        </p:nvPicPr>
        <p:blipFill>
          <a:blip r:embed="rId3"/>
          <a:stretch>
            <a:fillRect/>
          </a:stretch>
        </p:blipFill>
        <p:spPr>
          <a:xfrm>
            <a:off x="3583606" y="2209018"/>
            <a:ext cx="4492086" cy="2417304"/>
          </a:xfrm>
          <a:prstGeom prst="rect">
            <a:avLst/>
          </a:prstGeom>
        </p:spPr>
      </p:pic>
    </p:spTree>
    <p:extLst>
      <p:ext uri="{BB962C8B-B14F-4D97-AF65-F5344CB8AC3E}">
        <p14:creationId xmlns:p14="http://schemas.microsoft.com/office/powerpoint/2010/main" val="1286729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11/26/2018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310854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'zombie', 0.30)</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&lt;-factor(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=-.25, size=3)</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87716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A7185D-FC3A-4F10-8DE7-174F92904FA2}"/>
              </a:ext>
            </a:extLst>
          </p:cNvPr>
          <p:cNvSpPr txBox="1"/>
          <p:nvPr/>
        </p:nvSpPr>
        <p:spPr>
          <a:xfrm>
            <a:off x="259307" y="4279684"/>
            <a:ext cx="8611737" cy="584775"/>
          </a:xfrm>
          <a:prstGeom prst="rect">
            <a:avLst/>
          </a:prstGeom>
          <a:solidFill>
            <a:schemeClr val="accent3"/>
          </a:solidFill>
        </p:spPr>
        <p:txBody>
          <a:bodyPr wrap="square" rtlCol="0">
            <a:spAutoFit/>
          </a:bodyPr>
          <a:lstStyle/>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Adjust 0.30  to get the terms that are associated .30 or more with the ‘zombie’ term.</a:t>
            </a:r>
          </a:p>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Treating the terms as factors lets ggplot2 sort them for a cleaner look.</a:t>
            </a:r>
          </a:p>
        </p:txBody>
      </p:sp>
      <p:sp>
        <p:nvSpPr>
          <p:cNvPr id="14" name="Footer Placeholder 5">
            <a:extLst>
              <a:ext uri="{FF2B5EF4-FFF2-40B4-BE49-F238E27FC236}">
                <a16:creationId xmlns:a16="http://schemas.microsoft.com/office/drawing/2014/main" id="{A95DED88-4BA5-4A9D-947E-B9F17C121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5291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3_Dendrogram_revised.R</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33</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50631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11/26/2018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pic>
        <p:nvPicPr>
          <p:cNvPr id="14" name="Picture 13">
            <a:extLst>
              <a:ext uri="{FF2B5EF4-FFF2-40B4-BE49-F238E27FC236}">
                <a16:creationId xmlns:a16="http://schemas.microsoft.com/office/drawing/2014/main" id="{515F767D-E999-4D8F-B08C-3439826E738E}"/>
              </a:ext>
            </a:extLst>
          </p:cNvPr>
          <p:cNvPicPr>
            <a:picLocks noChangeAspect="1"/>
          </p:cNvPicPr>
          <p:nvPr/>
        </p:nvPicPr>
        <p:blipFill>
          <a:blip r:embed="rId2"/>
          <a:stretch>
            <a:fillRect/>
          </a:stretch>
        </p:blipFill>
        <p:spPr>
          <a:xfrm>
            <a:off x="756528" y="1414465"/>
            <a:ext cx="7630944" cy="4484023"/>
          </a:xfrm>
          <a:prstGeom prst="rect">
            <a:avLst/>
          </a:prstGeom>
        </p:spPr>
      </p:pic>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Geek has the highest word association with “zombie”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942412"/>
            <a:ext cx="7630944" cy="369332"/>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Alcohol geek. Avid tv buff. Friendly beer aficionado. Coffee guru. Zombie junkie.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3"/>
          <a:stretch>
            <a:fillRect/>
          </a:stretch>
        </p:blipFill>
        <p:spPr>
          <a:xfrm>
            <a:off x="223749" y="5962827"/>
            <a:ext cx="404901" cy="329185"/>
          </a:xfrm>
          <a:prstGeom prst="rect">
            <a:avLst/>
          </a:prstGeom>
        </p:spPr>
      </p:pic>
      <p:sp>
        <p:nvSpPr>
          <p:cNvPr id="10" name="Footer Placeholder 5">
            <a:extLst>
              <a:ext uri="{FF2B5EF4-FFF2-40B4-BE49-F238E27FC236}">
                <a16:creationId xmlns:a16="http://schemas.microsoft.com/office/drawing/2014/main" id="{A9B25423-DEB8-4B70-922F-CA4033DBF3A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04462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11/26/2018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15" name="TextBox 14">
            <a:extLst>
              <a:ext uri="{FF2B5EF4-FFF2-40B4-BE49-F238E27FC236}">
                <a16:creationId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extLst>
              <p:ext uri="{D42A27DB-BD31-4B8C-83A1-F6EECF244321}">
                <p14:modId xmlns:p14="http://schemas.microsoft.com/office/powerpoint/2010/main" val="3257092391"/>
              </p:ext>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4" name="Group 23">
            <a:extLst>
              <a:ext uri="{FF2B5EF4-FFF2-40B4-BE49-F238E27FC236}">
                <a16:creationId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422402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3_Dendrogram_revised.R</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6" name="Footer Placeholder 5">
            <a:extLst>
              <a:ext uri="{FF2B5EF4-FFF2-40B4-BE49-F238E27FC236}">
                <a16:creationId xmlns:a16="http://schemas.microsoft.com/office/drawing/2014/main" id="{9AEE3B0A-243D-4D84-82C8-9D722381808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04794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11/26/2018</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37</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66282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542109" y="2039802"/>
            <a:ext cx="6322715"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),decreasing=TRUE)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BAC4168B-DE79-4220-BED6-BE7D20FB85F5}"/>
              </a:ext>
            </a:extLst>
          </p:cNvPr>
          <p:cNvSpPr txBox="1"/>
          <p:nvPr/>
        </p:nvSpPr>
        <p:spPr>
          <a:xfrm>
            <a:off x="4098474" y="3906633"/>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aphicFrame>
        <p:nvGraphicFramePr>
          <p:cNvPr id="9" name="Table 8">
            <a:extLst>
              <a:ext uri="{FF2B5EF4-FFF2-40B4-BE49-F238E27FC236}">
                <a16:creationId xmlns:a16="http://schemas.microsoft.com/office/drawing/2014/main" id="{24CE201F-5128-4231-9B1E-A4D42C29CC68}"/>
              </a:ext>
            </a:extLst>
          </p:cNvPr>
          <p:cNvGraphicFramePr>
            <a:graphicFrameLocks noGrp="1"/>
          </p:cNvGraphicFramePr>
          <p:nvPr>
            <p:extLst>
              <p:ext uri="{D42A27DB-BD31-4B8C-83A1-F6EECF244321}">
                <p14:modId xmlns:p14="http://schemas.microsoft.com/office/powerpoint/2010/main" val="2127731147"/>
              </p:ext>
            </p:extLst>
          </p:nvPr>
        </p:nvGraphicFramePr>
        <p:xfrm>
          <a:off x="375808" y="3116573"/>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9">
            <a:extLst>
              <a:ext uri="{FF2B5EF4-FFF2-40B4-BE49-F238E27FC236}">
                <a16:creationId xmlns:a16="http://schemas.microsoft.com/office/drawing/2014/main" id="{A424BF5E-7E73-42C2-8E87-C2BA20C0EACF}"/>
              </a:ext>
            </a:extLst>
          </p:cNvPr>
          <p:cNvSpPr txBox="1"/>
          <p:nvPr/>
        </p:nvSpPr>
        <p:spPr>
          <a:xfrm>
            <a:off x="346700" y="2927849"/>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1" name="Isosceles Triangle 10">
            <a:extLst>
              <a:ext uri="{FF2B5EF4-FFF2-40B4-BE49-F238E27FC236}">
                <a16:creationId xmlns:a16="http://schemas.microsoft.com/office/drawing/2014/main" id="{FE9613A4-ECF0-4D0F-9696-5C023D56C131}"/>
              </a:ext>
            </a:extLst>
          </p:cNvPr>
          <p:cNvSpPr/>
          <p:nvPr/>
        </p:nvSpPr>
        <p:spPr>
          <a:xfrm rot="5400000">
            <a:off x="4721064" y="4004482"/>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2" name="Table 11">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2712791976"/>
              </p:ext>
            </p:extLst>
          </p:nvPr>
        </p:nvGraphicFramePr>
        <p:xfrm>
          <a:off x="5943880" y="311657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646331"/>
          </a:xfrm>
          <a:prstGeom prst="rect">
            <a:avLst/>
          </a:prstGeom>
          <a:solidFill>
            <a:schemeClr val="accent2"/>
          </a:solidFill>
        </p:spPr>
        <p:txBody>
          <a:bodyPr wrap="square" rtlCol="0">
            <a:spAutoFit/>
          </a:bodyPr>
          <a:lstStyle/>
          <a:p>
            <a:pPr defTabSz="457200"/>
            <a:r>
              <a:rPr lang="en-US" sz="18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
        <p:nvSpPr>
          <p:cNvPr id="14" name="Footer Placeholder 5">
            <a:extLst>
              <a:ext uri="{FF2B5EF4-FFF2-40B4-BE49-F238E27FC236}">
                <a16:creationId xmlns:a16="http://schemas.microsoft.com/office/drawing/2014/main" id="{B57CEF71-261B-4378-A3BE-1661C97A66D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25669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dirty="0"/>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842738"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818800" y="3678703"/>
            <a:ext cx="2254803" cy="2438400"/>
          </a:xfrm>
          <a:prstGeom prst="rect">
            <a:avLst/>
          </a:prstGeom>
          <a:ln>
            <a:solidFill>
              <a:schemeClr val="tx1"/>
            </a:solidFill>
          </a:ln>
        </p:spPr>
      </p:pic>
      <p:sp>
        <p:nvSpPr>
          <p:cNvPr id="9" name="Footer Placeholder 5">
            <a:extLst>
              <a:ext uri="{FF2B5EF4-FFF2-40B4-BE49-F238E27FC236}">
                <a16:creationId xmlns:a16="http://schemas.microsoft.com/office/drawing/2014/main" id="{D84DA6B8-8816-42D2-9890-B81F6896E1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897089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40</a:t>
            </a:fld>
            <a:endParaRPr lang="en-US"/>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640362"/>
            <a:ext cx="5745707" cy="1384995"/>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781137"/>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3025357"/>
            <a:ext cx="2613157" cy="268378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Footer Placeholder 5">
            <a:extLst>
              <a:ext uri="{FF2B5EF4-FFF2-40B4-BE49-F238E27FC236}">
                <a16:creationId xmlns:a16="http://schemas.microsoft.com/office/drawing/2014/main" id="{2978B7F1-8442-431A-BBF2-0AADEA6B46F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922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4_Simple_Wordcloud_revised.R</a:t>
            </a:r>
          </a:p>
        </p:txBody>
      </p:sp>
      <p:sp>
        <p:nvSpPr>
          <p:cNvPr id="4" name="Footer Placeholder 5">
            <a:extLst>
              <a:ext uri="{FF2B5EF4-FFF2-40B4-BE49-F238E27FC236}">
                <a16:creationId xmlns:a16="http://schemas.microsoft.com/office/drawing/2014/main" id="{457D1E38-3730-47A2-A41E-4A4C2080432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321328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37" name="Title 1"/>
          <p:cNvSpPr>
            <a:spLocks noGrp="1"/>
          </p:cNvSpPr>
          <p:nvPr>
            <p:ph type="title"/>
          </p:nvPr>
        </p:nvSpPr>
        <p:spPr>
          <a:xfrm>
            <a:off x="300251" y="395206"/>
            <a:ext cx="8651785" cy="447263"/>
          </a:xfrm>
        </p:spPr>
        <p:txBody>
          <a:bodyPr>
            <a:noAutofit/>
          </a:bodyPr>
          <a:lstStyle/>
          <a:p>
            <a:pPr algn="l"/>
            <a:r>
              <a:rPr lang="en-US" sz="2000" dirty="0"/>
              <a:t>4_Simple_Wordcloud_revised.R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8" name="TextBox 7"/>
          <p:cNvSpPr txBox="1"/>
          <p:nvPr/>
        </p:nvSpPr>
        <p:spPr>
          <a:xfrm>
            <a:off x="4503762" y="1677990"/>
            <a:ext cx="4517408" cy="3293209"/>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cleanCopurs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 changes numeric with the generic string “number” so be careful with your preprocessing steps!</a:t>
            </a:r>
          </a:p>
        </p:txBody>
      </p:sp>
      <p:cxnSp>
        <p:nvCxnSpPr>
          <p:cNvPr id="5" name="Straight Connector 4"/>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a16="http://schemas.microsoft.com/office/drawing/2014/main" id="{A28A3BDF-B167-45C0-ABC9-27E91C10C3F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4242521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20" name="Rectangle 19"/>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cleanCorpus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37" name="Title 1"/>
          <p:cNvSpPr>
            <a:spLocks noGrp="1"/>
          </p:cNvSpPr>
          <p:nvPr>
            <p:ph type="title"/>
          </p:nvPr>
        </p:nvSpPr>
        <p:spPr>
          <a:xfrm>
            <a:off x="251020" y="102129"/>
            <a:ext cx="8651785" cy="447263"/>
          </a:xfrm>
        </p:spPr>
        <p:txBody>
          <a:bodyPr>
            <a:noAutofit/>
          </a:bodyPr>
          <a:lstStyle/>
          <a:p>
            <a:pPr algn="l"/>
            <a:r>
              <a:rPr lang="en-US" sz="2000" dirty="0"/>
              <a:t>4_Simple_Wordcloud.R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4" name="Oval 23"/>
          <p:cNvSpPr/>
          <p:nvPr/>
        </p:nvSpPr>
        <p:spPr>
          <a:xfrm>
            <a:off x="3232497" y="1113186"/>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3" name="Picture 2"/>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9" name="Straight Connector 18"/>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Footer Placeholder 5">
            <a:extLst>
              <a:ext uri="{FF2B5EF4-FFF2-40B4-BE49-F238E27FC236}">
                <a16:creationId xmlns:a16="http://schemas.microsoft.com/office/drawing/2014/main" id="{C6909B54-736A-45B3-A75F-2AE40845336B}"/>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18112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11/26/2018</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44</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56450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Footer Placeholder 5">
            <a:extLst>
              <a:ext uri="{FF2B5EF4-FFF2-40B4-BE49-F238E27FC236}">
                <a16:creationId xmlns:a16="http://schemas.microsoft.com/office/drawing/2014/main" id="{A558B538-271C-428D-8F32-629D7F07499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27771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7816079" cy="258532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&lt;-c('chardonnay.csv','coffee.csv','beer.csv') #use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for a lot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read.csv(</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pblapply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8" name="TextBox 7">
            <a:extLst>
              <a:ext uri="{FF2B5EF4-FFF2-40B4-BE49-F238E27FC236}">
                <a16:creationId xmlns:a16="http://schemas.microsoft.com/office/drawing/2014/main" id="{58C45DD3-0FE6-4A5E-8B5B-3A7D1BCFC916}"/>
              </a:ext>
            </a:extLst>
          </p:cNvPr>
          <p:cNvSpPr txBox="1"/>
          <p:nvPr/>
        </p:nvSpPr>
        <p:spPr>
          <a:xfrm>
            <a:off x="251021" y="4434987"/>
            <a:ext cx="7816079" cy="1477328"/>
          </a:xfrm>
          <a:prstGeom prst="rect">
            <a:avLst/>
          </a:prstGeom>
          <a:solidFill>
            <a:schemeClr val="accent6"/>
          </a:solidFill>
        </p:spPr>
        <p:txBody>
          <a:bodyPr wrap="square" rtlCol="0">
            <a:spAutoFit/>
          </a:bodyPr>
          <a:lstStyle/>
          <a:p>
            <a:pPr defTabSz="457200"/>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Two example ways to import csv files:</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Each file is read in and an object created for each.</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 list called “all” is created.  Each list element represents a single document.  Using </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data.table</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rbindlist</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one can create a single document from all files in the folder.</a:t>
            </a:r>
          </a:p>
        </p:txBody>
      </p:sp>
      <p:sp>
        <p:nvSpPr>
          <p:cNvPr id="9" name="Footer Placeholder 5">
            <a:extLst>
              <a:ext uri="{FF2B5EF4-FFF2-40B4-BE49-F238E27FC236}">
                <a16:creationId xmlns:a16="http://schemas.microsoft.com/office/drawing/2014/main" id="{EEA32B45-35C7-43D6-9C4B-607A3B741C6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804662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3708708" cy="369332"/>
          </a:xfrm>
          <a:prstGeom prst="rect">
            <a:avLst/>
          </a:prstGeom>
          <a:noFill/>
        </p:spPr>
        <p:txBody>
          <a:bodyPr wrap="none" rtlCol="0">
            <a:spAutoFit/>
          </a:bodyPr>
          <a:lstStyle/>
          <a:p>
            <a:r>
              <a:rPr lang="en-US" dirty="0"/>
              <a:t>Open 5_Other_Wordclouds_revised.R</a:t>
            </a:r>
          </a:p>
        </p:txBody>
      </p:sp>
      <p:sp>
        <p:nvSpPr>
          <p:cNvPr id="7" name="Footer Placeholder 5">
            <a:extLst>
              <a:ext uri="{FF2B5EF4-FFF2-40B4-BE49-F238E27FC236}">
                <a16:creationId xmlns:a16="http://schemas.microsoft.com/office/drawing/2014/main" id="{94F1328A-6AF5-418A-8C98-E9C4B493CF2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67657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38098614"/>
              </p:ext>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11/26/2018</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48</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581981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extLst/>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022484"/>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2" name="Rectangle 11"/>
          <p:cNvSpPr/>
          <p:nvPr/>
        </p:nvSpPr>
        <p:spPr>
          <a:xfrm>
            <a:off x="397361" y="4614116"/>
            <a:ext cx="3943350" cy="1329491"/>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kern="1200" dirty="0">
                <a:solidFill>
                  <a:prstClr val="black"/>
                </a:solidFill>
                <a:latin typeface="Arial Unicode MS" panose="020B0604020202020204" pitchFamily="34" charset="-128"/>
                <a:cs typeface="Arial Unicode MS" panose="020B0604020202020204" pitchFamily="34" charset="-128"/>
              </a:rPr>
              <a:t>R’s QDAP polarity function scans for positive words, and negative words as defined by MQPA Academic Lexicon research.  It adds positive words and subtracts negative ones along with valence shifters.  The final score represents the polarity of the social interaction. </a:t>
            </a:r>
          </a:p>
        </p:txBody>
      </p:sp>
      <p:sp>
        <p:nvSpPr>
          <p:cNvPr id="13" name="Footer Placeholder 5">
            <a:extLst>
              <a:ext uri="{FF2B5EF4-FFF2-40B4-BE49-F238E27FC236}">
                <a16:creationId xmlns:a16="http://schemas.microsoft.com/office/drawing/2014/main" id="{DCE6A0AE-0791-453A-99C2-21632D07114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7131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Keyword Scanning</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Preparation DTM/TDM</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Associations &amp; Dendrograms (Clustering)</a:t>
                      </a: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11/26/2018</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
        <p:nvSpPr>
          <p:cNvPr id="9" name="Footer Placeholder 5">
            <a:extLst>
              <a:ext uri="{FF2B5EF4-FFF2-40B4-BE49-F238E27FC236}">
                <a16:creationId xmlns:a16="http://schemas.microsoft.com/office/drawing/2014/main" id="{1C4B0110-9E5B-4DE1-A594-ED304C1A5149}"/>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7320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8" name="Rectangle 7"/>
          <p:cNvSpPr/>
          <p:nvPr/>
        </p:nvSpPr>
        <p:spPr>
          <a:xfrm>
            <a:off x="334476" y="1159660"/>
            <a:ext cx="8484403" cy="495978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157657"/>
            <a:ext cx="8484402"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pic>
        <p:nvPicPr>
          <p:cNvPr id="3" name="Picture 2" descr="Screen Shot 2015-11-02 at 1.1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94463"/>
            <a:ext cx="4106183" cy="2631261"/>
          </a:xfrm>
          <a:prstGeom prst="rect">
            <a:avLst/>
          </a:prstGeom>
        </p:spPr>
      </p:pic>
      <p:sp>
        <p:nvSpPr>
          <p:cNvPr id="15" name="TextBox 14"/>
          <p:cNvSpPr txBox="1"/>
          <p:nvPr/>
        </p:nvSpPr>
        <p:spPr>
          <a:xfrm>
            <a:off x="382543" y="4980530"/>
            <a:ext cx="8361679" cy="1077218"/>
          </a:xfrm>
          <a:prstGeom prst="rect">
            <a:avLst/>
          </a:prstGeom>
          <a:solidFill>
            <a:schemeClr val="accent6"/>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First it looks for the polarized word.  Then identifies valence shifters (default 4 words before and two words after)  Amplifiers are assigned +.8 and de-amplifiers weight is constrained to -1.  Lastly the sum is divided by the square root of the total number of words in the passage.</a:t>
            </a:r>
          </a:p>
        </p:txBody>
      </p:sp>
      <p:sp>
        <p:nvSpPr>
          <p:cNvPr id="16" name="TextBox 15"/>
          <p:cNvSpPr txBox="1"/>
          <p:nvPr/>
        </p:nvSpPr>
        <p:spPr>
          <a:xfrm>
            <a:off x="4754881" y="1674845"/>
            <a:ext cx="4063998" cy="3093154"/>
          </a:xfrm>
          <a:prstGeom prst="rect">
            <a:avLst/>
          </a:prstGeom>
          <a:noFill/>
        </p:spPr>
        <p:txBody>
          <a:bodyPr wrap="square" rtlCol="0">
            <a:spAutoFit/>
          </a:bodyPr>
          <a:lstStyle/>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1: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 was identified as positive.  The text has 5 words and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 = .447</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2: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identified positively.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3: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found along with the amplifier “very”.  So (.8+1)/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(5)=.805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4: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and like cancel each other out so the polarity is zero. 1-1/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(9)=0</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5: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is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(4)=-.50</a:t>
            </a:r>
          </a:p>
        </p:txBody>
      </p:sp>
      <p:sp>
        <p:nvSpPr>
          <p:cNvPr id="10" name="Footer Placeholder 5">
            <a:extLst>
              <a:ext uri="{FF2B5EF4-FFF2-40B4-BE49-F238E27FC236}">
                <a16:creationId xmlns:a16="http://schemas.microsoft.com/office/drawing/2014/main" id="{F34C6D11-B970-4207-ABE6-02BB6DB10694}"/>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8988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
        <p:nvSpPr>
          <p:cNvPr id="9" name="Footer Placeholder 5">
            <a:extLst>
              <a:ext uri="{FF2B5EF4-FFF2-40B4-BE49-F238E27FC236}">
                <a16:creationId xmlns:a16="http://schemas.microsoft.com/office/drawing/2014/main" id="{7E9568C0-1CE5-43A4-8328-30591691996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791757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4477" y="1640304"/>
            <a:ext cx="8479858"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sp>
        <p:nvSpPr>
          <p:cNvPr id="2" name="Title 1"/>
          <p:cNvSpPr>
            <a:spLocks noGrp="1"/>
          </p:cNvSpPr>
          <p:nvPr>
            <p:ph type="title"/>
          </p:nvPr>
        </p:nvSpPr>
        <p:spPr/>
        <p:txBody>
          <a:bodyPr>
            <a:normAutofit/>
          </a:bodyPr>
          <a:lstStyle/>
          <a:p>
            <a:r>
              <a:rPr lang="en-US" sz="3600" dirty="0" err="1"/>
              <a:t>Kanjoya’s</a:t>
            </a:r>
            <a:r>
              <a:rPr lang="en-US" sz="3600" dirty="0"/>
              <a:t> Experience Corpus</a:t>
            </a:r>
          </a:p>
        </p:txBody>
      </p:sp>
      <p:pic>
        <p:nvPicPr>
          <p:cNvPr id="9" name="Picture 8" descr="Screen Shot 2015-05-21 at 12.4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457" y="1640303"/>
            <a:ext cx="5859087" cy="4364335"/>
          </a:xfrm>
          <a:prstGeom prst="rect">
            <a:avLst/>
          </a:prstGeom>
        </p:spPr>
      </p:pic>
      <p:sp>
        <p:nvSpPr>
          <p:cNvPr id="5" name="Footer Placeholder 5">
            <a:extLst>
              <a:ext uri="{FF2B5EF4-FFF2-40B4-BE49-F238E27FC236}">
                <a16:creationId xmlns:a16="http://schemas.microsoft.com/office/drawing/2014/main" id="{6D73F6E7-7195-4B6B-A38B-07A312820EA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83030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96ADC6-A8AF-4177-80C3-00592755C6E2}"/>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4F6055C4-6C20-45AD-A381-AF38F6DD4455}"/>
              </a:ext>
            </a:extLst>
          </p:cNvPr>
          <p:cNvSpPr>
            <a:spLocks noGrp="1"/>
          </p:cNvSpPr>
          <p:nvPr>
            <p:ph type="title"/>
          </p:nvPr>
        </p:nvSpPr>
        <p:spPr>
          <a:xfrm>
            <a:off x="152400" y="365126"/>
            <a:ext cx="8991600" cy="591477"/>
          </a:xfrm>
        </p:spPr>
        <p:txBody>
          <a:bodyPr/>
          <a:lstStyle/>
          <a:p>
            <a:r>
              <a:rPr lang="en-US" sz="2800" dirty="0"/>
              <a:t>Sentiment the Tidy Way uses joins with existing lexicons</a:t>
            </a:r>
          </a:p>
        </p:txBody>
      </p:sp>
      <p:sp>
        <p:nvSpPr>
          <p:cNvPr id="4" name="Slide Number Placeholder 3">
            <a:extLst>
              <a:ext uri="{FF2B5EF4-FFF2-40B4-BE49-F238E27FC236}">
                <a16:creationId xmlns:a16="http://schemas.microsoft.com/office/drawing/2014/main" id="{70A44E92-3086-4AF5-BE02-6B5834CCC318}"/>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6" name="TextBox 5">
            <a:extLst>
              <a:ext uri="{FF2B5EF4-FFF2-40B4-BE49-F238E27FC236}">
                <a16:creationId xmlns:a16="http://schemas.microsoft.com/office/drawing/2014/main" id="{6B2F0EB7-915F-4604-B924-BE5C5A1D1E39}"/>
              </a:ext>
            </a:extLst>
          </p:cNvPr>
          <p:cNvSpPr txBox="1"/>
          <p:nvPr/>
        </p:nvSpPr>
        <p:spPr>
          <a:xfrm>
            <a:off x="251020" y="1302432"/>
            <a:ext cx="4956806" cy="3293209"/>
          </a:xfrm>
          <a:prstGeom prst="rect">
            <a:avLst/>
          </a:prstGeom>
          <a:solidFill>
            <a:schemeClr val="bg1">
              <a:lumMod val="75000"/>
            </a:schemeClr>
          </a:solid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##Tidy Sentiment Analysis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data(sentiments)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sentiments</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#Add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data.frame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(word=c('</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amp','beer</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lexicon='custom')</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rbind</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7" name="Picture 6">
            <a:extLst>
              <a:ext uri="{FF2B5EF4-FFF2-40B4-BE49-F238E27FC236}">
                <a16:creationId xmlns:a16="http://schemas.microsoft.com/office/drawing/2014/main" id="{6932E47B-F3E8-49D2-9CF5-97AF5D9650A6}"/>
              </a:ext>
            </a:extLst>
          </p:cNvPr>
          <p:cNvPicPr>
            <a:picLocks noChangeAspect="1"/>
          </p:cNvPicPr>
          <p:nvPr/>
        </p:nvPicPr>
        <p:blipFill>
          <a:blip r:embed="rId2"/>
          <a:stretch>
            <a:fillRect/>
          </a:stretch>
        </p:blipFill>
        <p:spPr>
          <a:xfrm>
            <a:off x="5536295" y="1232094"/>
            <a:ext cx="3114675" cy="2162175"/>
          </a:xfrm>
          <a:prstGeom prst="rect">
            <a:avLst/>
          </a:prstGeom>
        </p:spPr>
      </p:pic>
      <p:pic>
        <p:nvPicPr>
          <p:cNvPr id="8" name="Picture 7">
            <a:extLst>
              <a:ext uri="{FF2B5EF4-FFF2-40B4-BE49-F238E27FC236}">
                <a16:creationId xmlns:a16="http://schemas.microsoft.com/office/drawing/2014/main" id="{F80EA188-0469-4FB5-9638-7F6F8A19DCEE}"/>
              </a:ext>
            </a:extLst>
          </p:cNvPr>
          <p:cNvPicPr>
            <a:picLocks noChangeAspect="1"/>
          </p:cNvPicPr>
          <p:nvPr/>
        </p:nvPicPr>
        <p:blipFill>
          <a:blip r:embed="rId3"/>
          <a:stretch>
            <a:fillRect/>
          </a:stretch>
        </p:blipFill>
        <p:spPr>
          <a:xfrm>
            <a:off x="5782480" y="3899729"/>
            <a:ext cx="2171700" cy="2162175"/>
          </a:xfrm>
          <a:prstGeom prst="rect">
            <a:avLst/>
          </a:prstGeom>
        </p:spPr>
      </p:pic>
      <p:sp>
        <p:nvSpPr>
          <p:cNvPr id="9" name="Footer Placeholder 5">
            <a:extLst>
              <a:ext uri="{FF2B5EF4-FFF2-40B4-BE49-F238E27FC236}">
                <a16:creationId xmlns:a16="http://schemas.microsoft.com/office/drawing/2014/main" id="{743436D9-66D6-480D-8753-218AB284140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462120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54</a:t>
            </a:fld>
            <a:endParaRPr lang="en-US"/>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7" name="Footer Placeholder 5">
            <a:extLst>
              <a:ext uri="{FF2B5EF4-FFF2-40B4-BE49-F238E27FC236}">
                <a16:creationId xmlns:a16="http://schemas.microsoft.com/office/drawing/2014/main" id="{5ACD4867-B514-4387-A3CE-02F2E793883A}"/>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38615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p:txBody>
          <a:bodyPr/>
          <a:lstStyle/>
          <a:p>
            <a:r>
              <a:rPr lang="en-US" dirty="0"/>
              <a:t>Tidy data uses %&gt;% to forward objects</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55</a:t>
            </a:fld>
            <a:endParaRPr lang="en-US"/>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
        <p:nvSpPr>
          <p:cNvPr id="9" name="Footer Placeholder 5">
            <a:extLst>
              <a:ext uri="{FF2B5EF4-FFF2-40B4-BE49-F238E27FC236}">
                <a16:creationId xmlns:a16="http://schemas.microsoft.com/office/drawing/2014/main" id="{16180B4F-F55C-4387-8D4C-1B7BDE28249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42518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56</a:t>
            </a:fld>
            <a:endParaRPr lang="en-US"/>
          </a:p>
        </p:txBody>
      </p:sp>
      <p:sp>
        <p:nvSpPr>
          <p:cNvPr id="6" name="Rectangle 5">
            <a:extLst>
              <a:ext uri="{FF2B5EF4-FFF2-40B4-BE49-F238E27FC236}">
                <a16:creationId xmlns:a16="http://schemas.microsoft.com/office/drawing/2014/main" id="{6FBB0477-481A-4E1A-8DDD-E4574ACCF9CE}"/>
              </a:ext>
            </a:extLst>
          </p:cNvPr>
          <p:cNvSpPr/>
          <p:nvPr/>
        </p:nvSpPr>
        <p:spPr>
          <a:xfrm>
            <a:off x="685799" y="2754501"/>
            <a:ext cx="3381375"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anti_join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stop_words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Rectangle 6">
            <a:extLst>
              <a:ext uri="{FF2B5EF4-FFF2-40B4-BE49-F238E27FC236}">
                <a16:creationId xmlns:a16="http://schemas.microsoft.com/office/drawing/2014/main" id="{6C120070-75FA-4473-A705-9C1211F5314E}"/>
              </a:ext>
            </a:extLst>
          </p:cNvPr>
          <p:cNvSpPr/>
          <p:nvPr/>
        </p:nvSpPr>
        <p:spPr>
          <a:xfrm>
            <a:off x="7552529" y="2754501"/>
            <a:ext cx="1197764"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anti_join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8" name="TextBox 7">
            <a:extLst>
              <a:ext uri="{FF2B5EF4-FFF2-40B4-BE49-F238E27FC236}">
                <a16:creationId xmlns:a16="http://schemas.microsoft.com/office/drawing/2014/main" id="{FA542AAA-A766-4392-B476-74EB6B4DC922}"/>
              </a:ext>
            </a:extLst>
          </p:cNvPr>
          <p:cNvSpPr txBox="1"/>
          <p:nvPr/>
        </p:nvSpPr>
        <p:spPr>
          <a:xfrm rot="19379462">
            <a:off x="4586054" y="2747573"/>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9" name="TextBox 8">
            <a:extLst>
              <a:ext uri="{FF2B5EF4-FFF2-40B4-BE49-F238E27FC236}">
                <a16:creationId xmlns:a16="http://schemas.microsoft.com/office/drawing/2014/main" id="{6073C3AD-587F-44E8-BCBE-1A94597CE751}"/>
              </a:ext>
            </a:extLst>
          </p:cNvPr>
          <p:cNvSpPr txBox="1"/>
          <p:nvPr/>
        </p:nvSpPr>
        <p:spPr>
          <a:xfrm rot="2373993">
            <a:off x="6205820" y="2714241"/>
            <a:ext cx="1080745"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 words</a:t>
            </a:r>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381375" cy="1569660"/>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5" name="Straight Connector 14">
            <a:extLst>
              <a:ext uri="{FF2B5EF4-FFF2-40B4-BE49-F238E27FC236}">
                <a16:creationId xmlns:a16="http://schemas.microsoft.com/office/drawing/2014/main" id="{BA5A6061-B638-4C5C-AA8C-9BC9C6119623}"/>
              </a:ext>
            </a:extLst>
          </p:cNvPr>
          <p:cNvCxnSpPr/>
          <p:nvPr/>
        </p:nvCxnSpPr>
        <p:spPr>
          <a:xfrm>
            <a:off x="1920240" y="222504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416990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grpSp>
        <p:nvGrpSpPr>
          <p:cNvPr id="24" name="Group 23">
            <a:extLst>
              <a:ext uri="{FF2B5EF4-FFF2-40B4-BE49-F238E27FC236}">
                <a16:creationId xmlns:a16="http://schemas.microsoft.com/office/drawing/2014/main" id="{1F73726C-90A0-4F59-912F-94AACD7BE772}"/>
              </a:ext>
            </a:extLst>
          </p:cNvPr>
          <p:cNvGrpSpPr/>
          <p:nvPr/>
        </p:nvGrpSpPr>
        <p:grpSpPr>
          <a:xfrm>
            <a:off x="5144231" y="2754501"/>
            <a:ext cx="1467580" cy="976313"/>
            <a:chOff x="6515101" y="2824163"/>
            <a:chExt cx="1123950" cy="747712"/>
          </a:xfrm>
        </p:grpSpPr>
        <p:sp>
          <p:nvSpPr>
            <p:cNvPr id="25" name="Freeform 31">
              <a:extLst>
                <a:ext uri="{FF2B5EF4-FFF2-40B4-BE49-F238E27FC236}">
                  <a16:creationId xmlns:a16="http://schemas.microsoft.com/office/drawing/2014/main" id="{C6CDC418-D840-42FE-BA6A-A1DF69A731D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6" name="Freeform 32">
              <a:extLst>
                <a:ext uri="{FF2B5EF4-FFF2-40B4-BE49-F238E27FC236}">
                  <a16:creationId xmlns:a16="http://schemas.microsoft.com/office/drawing/2014/main" id="{218B948C-D2C8-4717-9BF4-78B82EFF8873}"/>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7" name="Freeform 33">
              <a:extLst>
                <a:ext uri="{FF2B5EF4-FFF2-40B4-BE49-F238E27FC236}">
                  <a16:creationId xmlns:a16="http://schemas.microsoft.com/office/drawing/2014/main" id="{CC6EB1EB-6974-4FF5-AFB8-15D28118E7D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
        <p:nvSpPr>
          <p:cNvPr id="28" name="Footer Placeholder 5">
            <a:extLst>
              <a:ext uri="{FF2B5EF4-FFF2-40B4-BE49-F238E27FC236}">
                <a16:creationId xmlns:a16="http://schemas.microsoft.com/office/drawing/2014/main" id="{B33C3270-31B8-4616-8412-B103AD58E3D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6573051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57</a:t>
            </a:fld>
            <a:endParaRPr lang="en-US"/>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4524315"/>
          </a:xfrm>
          <a:prstGeom prst="rect">
            <a:avLst/>
          </a:prstGeom>
          <a:solidFill>
            <a:schemeClr val="bg1">
              <a:lumMod val="85000"/>
            </a:schemeClr>
          </a:solidFill>
        </p:spPr>
        <p:txBody>
          <a:bodyPr wrap="square">
            <a:spAutoFit/>
          </a:bodyPr>
          <a:lstStyle/>
          <a:p>
            <a:r>
              <a:rPr lang="en-US" sz="1600" dirty="0">
                <a:latin typeface="Consolas" panose="020B0609020204030204" pitchFamily="49" charset="0"/>
                <a:cs typeface="Consolas" panose="020B0609020204030204" pitchFamily="49" charset="0"/>
              </a:rPr>
              <a:t># DTM</a:t>
            </a:r>
          </a:p>
          <a:p>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DocumentTermMatrix</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txtCorpus</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txtDTM</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Tidy</a:t>
            </a:r>
          </a:p>
          <a:p>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&lt;-tidy(</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tidyCorp</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Get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lexicon</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afinn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nrc</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loughran</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get_sentiments</a:t>
            </a:r>
            <a:r>
              <a:rPr lang="en-US" sz="1600" dirty="0">
                <a:latin typeface="Consolas" panose="020B0609020204030204" pitchFamily="49" charset="0"/>
                <a:cs typeface="Consolas" panose="020B0609020204030204" pitchFamily="49" charset="0"/>
              </a:rPr>
              <a:t>(lexicon = c("</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head(</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Perform Inner Join</a:t>
            </a:r>
          </a:p>
          <a:p>
            <a:r>
              <a:rPr lang="en-US" sz="1600" dirty="0" err="1">
                <a:latin typeface="Consolas" panose="020B0609020204030204" pitchFamily="49" charset="0"/>
                <a:cs typeface="Consolas" panose="020B0609020204030204" pitchFamily="49" charset="0"/>
              </a:rPr>
              <a:t>bingSent</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inner_join</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tidyCorp,bing</a:t>
            </a:r>
            <a:r>
              <a:rPr lang="en-US" sz="16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901083" y="1669741"/>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p:nvPr/>
        </p:nvCxnSpPr>
        <p:spPr>
          <a:xfrm>
            <a:off x="4752396" y="1833514"/>
            <a:ext cx="1037230"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p:nvPr/>
        </p:nvCxnSpPr>
        <p:spPr>
          <a:xfrm flipV="1">
            <a:off x="3096466" y="3080893"/>
            <a:ext cx="2402006"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878451"/>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flipV="1">
            <a:off x="2426677" y="4832694"/>
            <a:ext cx="3126908" cy="58337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8" name="Footer Placeholder 5">
            <a:extLst>
              <a:ext uri="{FF2B5EF4-FFF2-40B4-BE49-F238E27FC236}">
                <a16:creationId xmlns:a16="http://schemas.microsoft.com/office/drawing/2014/main" id="{8AE002FA-DFB4-48C8-9F86-38B07EE341A7}"/>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731358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D7B9A-E60A-414D-AA23-746D3DD6A1BD}"/>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BE40CC69-EE56-4E0B-A252-CA1E01D79065}"/>
              </a:ext>
            </a:extLst>
          </p:cNvPr>
          <p:cNvSpPr>
            <a:spLocks noGrp="1"/>
          </p:cNvSpPr>
          <p:nvPr>
            <p:ph type="title"/>
          </p:nvPr>
        </p:nvSpPr>
        <p:spPr/>
        <p:txBody>
          <a:bodyPr/>
          <a:lstStyle/>
          <a:p>
            <a:r>
              <a:rPr lang="en-US" dirty="0"/>
              <a:t>Similar polarity scores in both methods</a:t>
            </a:r>
          </a:p>
        </p:txBody>
      </p:sp>
      <p:sp>
        <p:nvSpPr>
          <p:cNvPr id="4" name="Slide Number Placeholder 3">
            <a:extLst>
              <a:ext uri="{FF2B5EF4-FFF2-40B4-BE49-F238E27FC236}">
                <a16:creationId xmlns:a16="http://schemas.microsoft.com/office/drawing/2014/main" id="{A8E5D0EF-7672-4D7A-8472-A0C474DD2848}"/>
              </a:ext>
            </a:extLst>
          </p:cNvPr>
          <p:cNvSpPr>
            <a:spLocks noGrp="1"/>
          </p:cNvSpPr>
          <p:nvPr>
            <p:ph type="sldNum" sz="quarter" idx="12"/>
          </p:nvPr>
        </p:nvSpPr>
        <p:spPr/>
        <p:txBody>
          <a:bodyPr/>
          <a:lstStyle/>
          <a:p>
            <a:fld id="{37290FF7-652B-4475-AEAB-8B1A5D23AE09}" type="slidenum">
              <a:rPr lang="en-US" smtClean="0"/>
              <a:t>58</a:t>
            </a:fld>
            <a:endParaRPr lang="en-US"/>
          </a:p>
        </p:txBody>
      </p:sp>
      <p:sp>
        <p:nvSpPr>
          <p:cNvPr id="6" name="TextBox 5">
            <a:extLst>
              <a:ext uri="{FF2B5EF4-FFF2-40B4-BE49-F238E27FC236}">
                <a16:creationId xmlns:a16="http://schemas.microsoft.com/office/drawing/2014/main" id="{268FCA32-C8B6-4FA7-B7DA-F90DB22635EA}"/>
              </a:ext>
            </a:extLst>
          </p:cNvPr>
          <p:cNvSpPr txBox="1"/>
          <p:nvPr/>
        </p:nvSpPr>
        <p:spPr>
          <a:xfrm>
            <a:off x="463724" y="5845931"/>
            <a:ext cx="8052778" cy="369332"/>
          </a:xfrm>
          <a:prstGeom prst="rect">
            <a:avLst/>
          </a:prstGeom>
          <a:solidFill>
            <a:schemeClr val="accent6"/>
          </a:solidFill>
        </p:spPr>
        <p:txBody>
          <a:bodyPr wrap="square" rtlCol="0">
            <a:spAutoFit/>
          </a:bodyPr>
          <a:lstStyle/>
          <a:p>
            <a:r>
              <a:rPr lang="en-US" dirty="0">
                <a:solidFill>
                  <a:schemeClr val="bg1"/>
                </a:solidFill>
              </a:rPr>
              <a:t>The polarity function from </a:t>
            </a:r>
            <a:r>
              <a:rPr lang="en-US" dirty="0" err="1">
                <a:solidFill>
                  <a:schemeClr val="bg1"/>
                </a:solidFill>
              </a:rPr>
              <a:t>qdap</a:t>
            </a:r>
            <a:r>
              <a:rPr lang="en-US" dirty="0">
                <a:solidFill>
                  <a:schemeClr val="bg1"/>
                </a:solidFill>
              </a:rPr>
              <a:t> and the </a:t>
            </a:r>
            <a:r>
              <a:rPr lang="en-US" dirty="0" err="1">
                <a:solidFill>
                  <a:schemeClr val="bg1"/>
                </a:solidFill>
              </a:rPr>
              <a:t>inner_join</a:t>
            </a:r>
            <a:r>
              <a:rPr lang="en-US" dirty="0">
                <a:solidFill>
                  <a:schemeClr val="bg1"/>
                </a:solidFill>
              </a:rPr>
              <a:t> show similar negative results.</a:t>
            </a:r>
          </a:p>
        </p:txBody>
      </p:sp>
      <p:grpSp>
        <p:nvGrpSpPr>
          <p:cNvPr id="7" name="Group 6">
            <a:extLst>
              <a:ext uri="{FF2B5EF4-FFF2-40B4-BE49-F238E27FC236}">
                <a16:creationId xmlns:a16="http://schemas.microsoft.com/office/drawing/2014/main" id="{D9E1D93B-5DEF-4069-A479-850112C02ECF}"/>
              </a:ext>
            </a:extLst>
          </p:cNvPr>
          <p:cNvGrpSpPr/>
          <p:nvPr/>
        </p:nvGrpSpPr>
        <p:grpSpPr>
          <a:xfrm>
            <a:off x="218053" y="3721164"/>
            <a:ext cx="2662220" cy="976313"/>
            <a:chOff x="5354294" y="4344537"/>
            <a:chExt cx="2662220" cy="976313"/>
          </a:xfrm>
        </p:grpSpPr>
        <p:grpSp>
          <p:nvGrpSpPr>
            <p:cNvPr id="8" name="Group 7">
              <a:extLst>
                <a:ext uri="{FF2B5EF4-FFF2-40B4-BE49-F238E27FC236}">
                  <a16:creationId xmlns:a16="http://schemas.microsoft.com/office/drawing/2014/main" id="{F6EB556A-E9DF-47A6-8488-C1D863097681}"/>
                </a:ext>
              </a:extLst>
            </p:cNvPr>
            <p:cNvGrpSpPr/>
            <p:nvPr/>
          </p:nvGrpSpPr>
          <p:grpSpPr>
            <a:xfrm>
              <a:off x="6017688" y="4344537"/>
              <a:ext cx="1467580" cy="976313"/>
              <a:chOff x="6515101" y="2824163"/>
              <a:chExt cx="1123950" cy="747712"/>
            </a:xfrm>
          </p:grpSpPr>
          <p:sp>
            <p:nvSpPr>
              <p:cNvPr id="11" name="Freeform 11">
                <a:extLst>
                  <a:ext uri="{FF2B5EF4-FFF2-40B4-BE49-F238E27FC236}">
                    <a16:creationId xmlns:a16="http://schemas.microsoft.com/office/drawing/2014/main" id="{996DC74D-BE35-4BC3-B966-33FBB2EDC2B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2">
                <a:extLst>
                  <a:ext uri="{FF2B5EF4-FFF2-40B4-BE49-F238E27FC236}">
                    <a16:creationId xmlns:a16="http://schemas.microsoft.com/office/drawing/2014/main" id="{23C94B65-5290-47BA-9DCD-6395FC27C6EB}"/>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3">
                <a:extLst>
                  <a:ext uri="{FF2B5EF4-FFF2-40B4-BE49-F238E27FC236}">
                    <a16:creationId xmlns:a16="http://schemas.microsoft.com/office/drawing/2014/main" id="{FA43250D-2174-49FD-9487-DC304C93692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9" name="TextBox 8">
              <a:extLst>
                <a:ext uri="{FF2B5EF4-FFF2-40B4-BE49-F238E27FC236}">
                  <a16:creationId xmlns:a16="http://schemas.microsoft.com/office/drawing/2014/main" id="{22186487-F7EC-4D4A-8376-794B2991155B}"/>
                </a:ext>
              </a:extLst>
            </p:cNvPr>
            <p:cNvSpPr txBox="1"/>
            <p:nvPr/>
          </p:nvSpPr>
          <p:spPr>
            <a:xfrm>
              <a:off x="5354294" y="4678805"/>
              <a:ext cx="1229119" cy="307777"/>
            </a:xfrm>
            <a:prstGeom prst="rect">
              <a:avLst/>
            </a:prstGeom>
            <a:noFill/>
          </p:spPr>
          <p:txBody>
            <a:bodyPr wrap="none" rtlCol="0">
              <a:spAutoFit/>
            </a:bodyPr>
            <a:lstStyle/>
            <a:p>
              <a:r>
                <a:rPr lang="en-US" sz="1400" dirty="0" err="1"/>
                <a:t>Weeknd</a:t>
              </a:r>
              <a:r>
                <a:rPr lang="en-US" sz="1400" dirty="0"/>
                <a:t> Lyrics</a:t>
              </a:r>
            </a:p>
          </p:txBody>
        </p:sp>
        <p:sp>
          <p:nvSpPr>
            <p:cNvPr id="10" name="TextBox 9">
              <a:extLst>
                <a:ext uri="{FF2B5EF4-FFF2-40B4-BE49-F238E27FC236}">
                  <a16:creationId xmlns:a16="http://schemas.microsoft.com/office/drawing/2014/main" id="{072DF590-AD4F-4526-951E-1F7A2A383A62}"/>
                </a:ext>
              </a:extLst>
            </p:cNvPr>
            <p:cNvSpPr txBox="1"/>
            <p:nvPr/>
          </p:nvSpPr>
          <p:spPr>
            <a:xfrm>
              <a:off x="6927113" y="4678805"/>
              <a:ext cx="1089401" cy="307777"/>
            </a:xfrm>
            <a:prstGeom prst="rect">
              <a:avLst/>
            </a:prstGeom>
            <a:noFill/>
          </p:spPr>
          <p:txBody>
            <a:bodyPr wrap="none" rtlCol="0">
              <a:spAutoFit/>
            </a:bodyPr>
            <a:lstStyle/>
            <a:p>
              <a:r>
                <a:rPr lang="en-US" sz="1400" dirty="0"/>
                <a:t>Bing Lexicon</a:t>
              </a:r>
            </a:p>
          </p:txBody>
        </p:sp>
      </p:grpSp>
      <p:pic>
        <p:nvPicPr>
          <p:cNvPr id="14" name="Picture 13">
            <a:extLst>
              <a:ext uri="{FF2B5EF4-FFF2-40B4-BE49-F238E27FC236}">
                <a16:creationId xmlns:a16="http://schemas.microsoft.com/office/drawing/2014/main" id="{6AA2AC30-4A92-44BB-9F1B-2FAFA129DA83}"/>
              </a:ext>
            </a:extLst>
          </p:cNvPr>
          <p:cNvPicPr>
            <a:picLocks noChangeAspect="1"/>
          </p:cNvPicPr>
          <p:nvPr/>
        </p:nvPicPr>
        <p:blipFill>
          <a:blip r:embed="rId2"/>
          <a:stretch>
            <a:fillRect/>
          </a:stretch>
        </p:blipFill>
        <p:spPr>
          <a:xfrm>
            <a:off x="502976" y="1306702"/>
            <a:ext cx="5981700" cy="1323975"/>
          </a:xfrm>
          <a:prstGeom prst="rect">
            <a:avLst/>
          </a:prstGeom>
        </p:spPr>
      </p:pic>
      <p:cxnSp>
        <p:nvCxnSpPr>
          <p:cNvPr id="15" name="Straight Connector 14">
            <a:extLst>
              <a:ext uri="{FF2B5EF4-FFF2-40B4-BE49-F238E27FC236}">
                <a16:creationId xmlns:a16="http://schemas.microsoft.com/office/drawing/2014/main" id="{62C05FC7-4262-43EC-A006-7A01CD3DABAF}"/>
              </a:ext>
            </a:extLst>
          </p:cNvPr>
          <p:cNvCxnSpPr/>
          <p:nvPr/>
        </p:nvCxnSpPr>
        <p:spPr>
          <a:xfrm>
            <a:off x="627797" y="3058855"/>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BD15705E-4F37-48AA-9FDB-CC98EE08B3AA}"/>
              </a:ext>
            </a:extLst>
          </p:cNvPr>
          <p:cNvPicPr>
            <a:picLocks noChangeAspect="1"/>
          </p:cNvPicPr>
          <p:nvPr/>
        </p:nvPicPr>
        <p:blipFill>
          <a:blip r:embed="rId3"/>
          <a:stretch>
            <a:fillRect/>
          </a:stretch>
        </p:blipFill>
        <p:spPr>
          <a:xfrm>
            <a:off x="3364141" y="4375565"/>
            <a:ext cx="2847975" cy="1257300"/>
          </a:xfrm>
          <a:prstGeom prst="rect">
            <a:avLst/>
          </a:prstGeom>
        </p:spPr>
      </p:pic>
      <p:pic>
        <p:nvPicPr>
          <p:cNvPr id="17" name="Picture 16">
            <a:extLst>
              <a:ext uri="{FF2B5EF4-FFF2-40B4-BE49-F238E27FC236}">
                <a16:creationId xmlns:a16="http://schemas.microsoft.com/office/drawing/2014/main" id="{DDEF261F-A7C4-4E51-9675-E9A75D3877D3}"/>
              </a:ext>
            </a:extLst>
          </p:cNvPr>
          <p:cNvPicPr>
            <a:picLocks noChangeAspect="1"/>
          </p:cNvPicPr>
          <p:nvPr/>
        </p:nvPicPr>
        <p:blipFill>
          <a:blip r:embed="rId4"/>
          <a:stretch>
            <a:fillRect/>
          </a:stretch>
        </p:blipFill>
        <p:spPr>
          <a:xfrm>
            <a:off x="3364141" y="3328780"/>
            <a:ext cx="4248150" cy="219075"/>
          </a:xfrm>
          <a:prstGeom prst="rect">
            <a:avLst/>
          </a:prstGeom>
        </p:spPr>
      </p:pic>
      <p:sp>
        <p:nvSpPr>
          <p:cNvPr id="18" name="Isosceles Triangle 17">
            <a:extLst>
              <a:ext uri="{FF2B5EF4-FFF2-40B4-BE49-F238E27FC236}">
                <a16:creationId xmlns:a16="http://schemas.microsoft.com/office/drawing/2014/main" id="{70398C9C-C9E4-4D91-A31E-443FE44C8AD5}"/>
              </a:ext>
            </a:extLst>
          </p:cNvPr>
          <p:cNvSpPr/>
          <p:nvPr/>
        </p:nvSpPr>
        <p:spPr>
          <a:xfrm rot="5400000">
            <a:off x="1860603" y="4326685"/>
            <a:ext cx="2278472" cy="3338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0A48BD-1DEC-402F-B9FE-1C285669805F}"/>
              </a:ext>
            </a:extLst>
          </p:cNvPr>
          <p:cNvPicPr>
            <a:picLocks noChangeAspect="1"/>
          </p:cNvPicPr>
          <p:nvPr/>
        </p:nvPicPr>
        <p:blipFill>
          <a:blip r:embed="rId5"/>
          <a:stretch>
            <a:fillRect/>
          </a:stretch>
        </p:blipFill>
        <p:spPr>
          <a:xfrm>
            <a:off x="3364141" y="3750632"/>
            <a:ext cx="5772150" cy="304800"/>
          </a:xfrm>
          <a:prstGeom prst="rect">
            <a:avLst/>
          </a:prstGeom>
        </p:spPr>
      </p:pic>
      <p:sp>
        <p:nvSpPr>
          <p:cNvPr id="20" name="Footer Placeholder 5">
            <a:extLst>
              <a:ext uri="{FF2B5EF4-FFF2-40B4-BE49-F238E27FC236}">
                <a16:creationId xmlns:a16="http://schemas.microsoft.com/office/drawing/2014/main" id="{A0D5C04F-80A3-4B1D-90AE-FAC79E00E625}"/>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67160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59</a:t>
            </a:fld>
            <a:endParaRPr lang="en-US"/>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836390" y="2392943"/>
            <a:ext cx="2079031" cy="2039983"/>
            <a:chOff x="2739945" y="1708246"/>
            <a:chExt cx="2079031"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739945" y="1708246"/>
              <a:ext cx="2079031" cy="523220"/>
            </a:xfrm>
            <a:prstGeom prst="rect">
              <a:avLst/>
            </a:prstGeom>
            <a:noFill/>
          </p:spPr>
          <p:txBody>
            <a:bodyPr wrap="none" rtlCol="0">
              <a:spAutoFit/>
            </a:bodyPr>
            <a:lstStyle/>
            <a:p>
              <a:pPr algn="ctr"/>
              <a:r>
                <a:rPr lang="en-US" sz="1400" b="1" dirty="0"/>
                <a:t>Bing- </a:t>
              </a:r>
              <a:r>
                <a:rPr lang="en-US" sz="1400" b="1" dirty="0" err="1"/>
                <a:t>UofI</a:t>
              </a:r>
              <a:r>
                <a:rPr lang="en-US" sz="1400" b="1" dirty="0"/>
                <a:t>-Chi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
        <p:nvSpPr>
          <p:cNvPr id="26" name="Footer Placeholder 5">
            <a:extLst>
              <a:ext uri="{FF2B5EF4-FFF2-40B4-BE49-F238E27FC236}">
                <a16:creationId xmlns:a16="http://schemas.microsoft.com/office/drawing/2014/main" id="{6566D39C-2EE2-4AA1-A41C-9741A3F550AD}"/>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21846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11/26/2018</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
        <p:nvSpPr>
          <p:cNvPr id="10" name="Footer Placeholder 5">
            <a:extLst>
              <a:ext uri="{FF2B5EF4-FFF2-40B4-BE49-F238E27FC236}">
                <a16:creationId xmlns:a16="http://schemas.microsoft.com/office/drawing/2014/main" id="{D4420DF6-8293-41CB-8CCD-5A792B910961}"/>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054906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162F4954-ABD9-47DE-81CF-EB9F84834ED2}"/>
              </a:ext>
            </a:extLst>
          </p:cNvPr>
          <p:cNvPicPr>
            <a:picLocks noChangeAspect="1"/>
          </p:cNvPicPr>
          <p:nvPr/>
        </p:nvPicPr>
        <p:blipFill>
          <a:blip r:embed="rId3"/>
          <a:stretch>
            <a:fillRect/>
          </a:stretch>
        </p:blipFill>
        <p:spPr>
          <a:xfrm>
            <a:off x="4579156" y="1608308"/>
            <a:ext cx="3830006" cy="3381008"/>
          </a:xfrm>
          <a:prstGeom prst="rect">
            <a:avLst/>
          </a:prstGeom>
        </p:spPr>
      </p:pic>
      <p:sp>
        <p:nvSpPr>
          <p:cNvPr id="7" name="Footer Placeholder 5">
            <a:extLst>
              <a:ext uri="{FF2B5EF4-FFF2-40B4-BE49-F238E27FC236}">
                <a16:creationId xmlns:a16="http://schemas.microsoft.com/office/drawing/2014/main" id="{9B46CBDF-2933-4042-A063-8986531238D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66740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61</a:t>
            </a:fld>
            <a:endParaRPr lang="en-US"/>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
        <p:nvSpPr>
          <p:cNvPr id="8" name="Footer Placeholder 5">
            <a:extLst>
              <a:ext uri="{FF2B5EF4-FFF2-40B4-BE49-F238E27FC236}">
                <a16:creationId xmlns:a16="http://schemas.microsoft.com/office/drawing/2014/main" id="{C14731BB-50B3-4128-83EF-6F7A4B26DDF3}"/>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227809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11/26/2018</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7</a:t>
            </a:fld>
            <a:endParaRPr lang="en-US"/>
          </a:p>
        </p:txBody>
      </p:sp>
      <p:sp>
        <p:nvSpPr>
          <p:cNvPr id="6" name="Title 5"/>
          <p:cNvSpPr>
            <a:spLocks noGrp="1"/>
          </p:cNvSpPr>
          <p:nvPr>
            <p:ph type="title"/>
          </p:nvPr>
        </p:nvSpPr>
        <p:spPr/>
        <p:txBody>
          <a:bodyPr/>
          <a:lstStyle/>
          <a:p>
            <a:r>
              <a:rPr lang="en-US" dirty="0"/>
              <a:t>What is Text Mining?</a:t>
            </a:r>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
        <p:nvSpPr>
          <p:cNvPr id="11" name="Footer Placeholder 5">
            <a:extLst>
              <a:ext uri="{FF2B5EF4-FFF2-40B4-BE49-F238E27FC236}">
                <a16:creationId xmlns:a16="http://schemas.microsoft.com/office/drawing/2014/main" id="{0D32484F-813B-498D-8A79-E7FD292CD1D0}"/>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593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
        <p:nvSpPr>
          <p:cNvPr id="10" name="Footer Placeholder 5">
            <a:extLst>
              <a:ext uri="{FF2B5EF4-FFF2-40B4-BE49-F238E27FC236}">
                <a16:creationId xmlns:a16="http://schemas.microsoft.com/office/drawing/2014/main" id="{6EFDF6FF-6D7B-4C14-B5C1-D7C3E0E28BEC}"/>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1258201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11/26/2018</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96074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
        <p:nvSpPr>
          <p:cNvPr id="21" name="Footer Placeholder 5">
            <a:extLst>
              <a:ext uri="{FF2B5EF4-FFF2-40B4-BE49-F238E27FC236}">
                <a16:creationId xmlns:a16="http://schemas.microsoft.com/office/drawing/2014/main" id="{400668B5-1689-45BD-A3E9-6F4F8F383948}"/>
              </a:ext>
            </a:extLst>
          </p:cNvPr>
          <p:cNvSpPr>
            <a:spLocks noGrp="1"/>
          </p:cNvSpPr>
          <p:nvPr>
            <p:ph type="ftr" sz="quarter" idx="3"/>
          </p:nvPr>
        </p:nvSpPr>
        <p:spPr>
          <a:xfrm>
            <a:off x="3028950" y="6356351"/>
            <a:ext cx="3086100" cy="365125"/>
          </a:xfrm>
        </p:spPr>
        <p:txBody>
          <a:bodyPr/>
          <a:lstStyle/>
          <a:p>
            <a:r>
              <a:rPr lang="en-US" dirty="0"/>
              <a:t>Kwartler CSCI -96</a:t>
            </a:r>
          </a:p>
        </p:txBody>
      </p:sp>
    </p:spTree>
    <p:extLst>
      <p:ext uri="{BB962C8B-B14F-4D97-AF65-F5344CB8AC3E}">
        <p14:creationId xmlns:p14="http://schemas.microsoft.com/office/powerpoint/2010/main" val="34718404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3217</TotalTime>
  <Words>4335</Words>
  <Application>Microsoft Office PowerPoint</Application>
  <PresentationFormat>On-screen Show (4:3)</PresentationFormat>
  <Paragraphs>920</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Arial Unicode MS</vt:lpstr>
      <vt:lpstr>Calibri</vt:lpstr>
      <vt:lpstr>Calibri Light</vt:lpstr>
      <vt:lpstr>Consolas</vt:lpstr>
      <vt:lpstr>Rockwell</vt:lpstr>
      <vt:lpstr>1_Office Theme</vt:lpstr>
      <vt:lpstr>Text Mining</vt:lpstr>
      <vt:lpstr>Mo’ Packages Mo’ Problems</vt:lpstr>
      <vt:lpstr>Shameless Plug #1</vt:lpstr>
      <vt:lpstr>Shameless Plug #2</vt:lpstr>
      <vt:lpstr>Agenda</vt:lpstr>
      <vt:lpstr>What is Text Mining?</vt:lpstr>
      <vt:lpstr>What is Text Mining?</vt:lpstr>
      <vt:lpstr>Text Mining Workflow</vt:lpstr>
      <vt:lpstr>Two Popular Approaches</vt:lpstr>
      <vt:lpstr>Why text mining is an art &amp; science?</vt:lpstr>
      <vt:lpstr>Why text mining is an art &amp; science?</vt:lpstr>
      <vt:lpstr>Agenda</vt:lpstr>
      <vt:lpstr>Warning: Twitter Profanity</vt:lpstr>
      <vt:lpstr>1_Keyword_Scanning.R</vt:lpstr>
      <vt:lpstr>Let’s Practice!</vt:lpstr>
      <vt:lpstr>Remember This?</vt:lpstr>
      <vt:lpstr>R for Cleaning Steps</vt:lpstr>
      <vt:lpstr>Library TM Functions</vt:lpstr>
      <vt:lpstr>Library qdap Functions</vt:lpstr>
      <vt:lpstr>Poor Man’s Lemmatization</vt:lpstr>
      <vt:lpstr>Custom Functions in 2_Cleaning_and_Frequency_Count.R</vt:lpstr>
      <vt:lpstr>Nuances &amp; Inputs for Setting Up a TM Project</vt:lpstr>
      <vt:lpstr>How do you retain meta information?</vt:lpstr>
      <vt:lpstr>PowerPoint Presentation</vt:lpstr>
      <vt:lpstr>For Bag of Words, how is data organized?</vt:lpstr>
      <vt:lpstr>PowerPoint Presentation</vt:lpstr>
      <vt:lpstr>Agenda</vt:lpstr>
      <vt:lpstr>PowerPoint Presentation</vt:lpstr>
      <vt:lpstr>PowerPoint Presentation</vt:lpstr>
      <vt:lpstr>PowerPoint Presentation</vt:lpstr>
      <vt:lpstr>PowerPoint Presentation</vt:lpstr>
      <vt:lpstr>PowerPoint Presentation</vt:lpstr>
      <vt:lpstr>Back to 3_Dendrogram_revised.R</vt:lpstr>
      <vt:lpstr>PowerPoint Presentation</vt:lpstr>
      <vt:lpstr>PowerPoint Presentation</vt:lpstr>
      <vt:lpstr>Back to 3_Dendrogram_revised.R</vt:lpstr>
      <vt:lpstr>Agenda</vt:lpstr>
      <vt:lpstr>Tokenization</vt:lpstr>
      <vt:lpstr>What is a word cloud?</vt:lpstr>
      <vt:lpstr>Selecting a color for your word cloud.</vt:lpstr>
      <vt:lpstr>Let’s Practice!</vt:lpstr>
      <vt:lpstr>4_Simple_Wordcloud_revised.R</vt:lpstr>
      <vt:lpstr>4_Simple_Wordcloud.R</vt:lpstr>
      <vt:lpstr>Agenda</vt:lpstr>
      <vt:lpstr>Types of Wordclouds</vt:lpstr>
      <vt:lpstr>Dealing with many text files</vt:lpstr>
      <vt:lpstr>Lets make some improved word clouds</vt:lpstr>
      <vt:lpstr>Agenda</vt:lpstr>
      <vt:lpstr>Simple Sentiment Polarity</vt:lpstr>
      <vt:lpstr>Simple Sentiment Polarity</vt:lpstr>
      <vt:lpstr>In reality sentiment is more complex.</vt:lpstr>
      <vt:lpstr>Kanjoya’s Experience Corpus</vt:lpstr>
      <vt:lpstr>Sentiment the Tidy Way uses joins with existing lexicons</vt:lpstr>
      <vt:lpstr>In this exercise we will examine song lyrics</vt:lpstr>
      <vt:lpstr>Tidy data uses %&gt;% to forward objects</vt:lpstr>
      <vt:lpstr>Tidy can seem complicated but not impossible.</vt:lpstr>
      <vt:lpstr>Starting with a DTM, its straightforward</vt:lpstr>
      <vt:lpstr>Similar polarity scores in both methods</vt:lpstr>
      <vt:lpstr>TidyText has other sentiment lexicons</vt:lpstr>
      <vt:lpstr>PowerPoint Presentation</vt:lpstr>
      <vt:lpstr>Let’s practice sentiment analysis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114</cp:revision>
  <cp:lastPrinted>2018-11-26T18:56:28Z</cp:lastPrinted>
  <dcterms:created xsi:type="dcterms:W3CDTF">2018-05-23T17:24:59Z</dcterms:created>
  <dcterms:modified xsi:type="dcterms:W3CDTF">2018-11-26T20:33:45Z</dcterms:modified>
</cp:coreProperties>
</file>